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7735888" cy="7735888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36">
          <p15:clr>
            <a:srgbClr val="A4A3A4"/>
          </p15:clr>
        </p15:guide>
        <p15:guide id="2" pos="24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0504D"/>
    <a:srgbClr val="B41B0D"/>
    <a:srgbClr val="B81B0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22520" autoAdjust="0"/>
    <p:restoredTop sz="86399" autoAdjust="0"/>
  </p:normalViewPr>
  <p:slideViewPr>
    <p:cSldViewPr snapToObjects="1">
      <p:cViewPr>
        <p:scale>
          <a:sx n="125" d="100"/>
          <a:sy n="125" d="100"/>
        </p:scale>
        <p:origin x="-1692" y="-78"/>
      </p:cViewPr>
      <p:guideLst>
        <p:guide orient="horz" pos="2436"/>
        <p:guide pos="2437"/>
      </p:guideLst>
    </p:cSldViewPr>
  </p:slideViewPr>
  <p:outlineViewPr>
    <p:cViewPr>
      <p:scale>
        <a:sx n="33" d="100"/>
        <a:sy n="33" d="100"/>
      </p:scale>
      <p:origin x="28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1"/>
          </a:xfrm>
          <a:prstGeom prst="rect">
            <a:avLst/>
          </a:prstGeom>
        </p:spPr>
        <p:txBody>
          <a:bodyPr vert="horz" lIns="95709" tIns="47855" rIns="95709" bIns="47855" rtlCol="0"/>
          <a:lstStyle>
            <a:lvl1pPr algn="l">
              <a:defRPr sz="1300"/>
            </a:lvl1pPr>
          </a:lstStyle>
          <a:p>
            <a:endParaRPr lang="es-ES_trad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1"/>
          </a:xfrm>
          <a:prstGeom prst="rect">
            <a:avLst/>
          </a:prstGeom>
        </p:spPr>
        <p:txBody>
          <a:bodyPr vert="horz" lIns="95709" tIns="47855" rIns="95709" bIns="47855" rtlCol="0"/>
          <a:lstStyle>
            <a:lvl1pPr algn="r">
              <a:defRPr sz="1300"/>
            </a:lvl1pPr>
          </a:lstStyle>
          <a:p>
            <a:fld id="{841E7CA3-9065-3B49-87BD-AE197DB3607C}" type="datetimeFigureOut">
              <a:rPr lang="en-US" smtClean="0"/>
              <a:pPr/>
              <a:t>4/29/2022</a:t>
            </a:fld>
            <a:endParaRPr lang="es-ES_trad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98625" y="696913"/>
            <a:ext cx="348456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9" tIns="47855" rIns="95709" bIns="47855" rtlCol="0" anchor="ctr"/>
          <a:lstStyle/>
          <a:p>
            <a:endParaRPr lang="es-ES_trad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5709" tIns="47855" rIns="95709" bIns="47855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82119" cy="464821"/>
          </a:xfrm>
          <a:prstGeom prst="rect">
            <a:avLst/>
          </a:prstGeom>
        </p:spPr>
        <p:txBody>
          <a:bodyPr vert="horz" lIns="95709" tIns="47855" rIns="95709" bIns="47855" rtlCol="0" anchor="b"/>
          <a:lstStyle>
            <a:lvl1pPr algn="l">
              <a:defRPr sz="1300"/>
            </a:lvl1pPr>
          </a:lstStyle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6"/>
            <a:ext cx="2982119" cy="464821"/>
          </a:xfrm>
          <a:prstGeom prst="rect">
            <a:avLst/>
          </a:prstGeom>
        </p:spPr>
        <p:txBody>
          <a:bodyPr vert="horz" lIns="95709" tIns="47855" rIns="95709" bIns="47855" rtlCol="0" anchor="b"/>
          <a:lstStyle>
            <a:lvl1pPr algn="r">
              <a:defRPr sz="1300"/>
            </a:lvl1pPr>
          </a:lstStyle>
          <a:p>
            <a:fld id="{3864DCA1-677B-744D-87A4-38319F78A2FB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3828924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0192" y="2403140"/>
            <a:ext cx="6575505" cy="1658202"/>
          </a:xfrm>
        </p:spPr>
        <p:txBody>
          <a:bodyPr/>
          <a:lstStyle/>
          <a:p>
            <a:r>
              <a:rPr lang="es-ES_tradnl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0383" y="4383670"/>
            <a:ext cx="5415122" cy="19769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D503-9E70-F34B-AC7F-38B1006A71E6}" type="datetimeFigureOut">
              <a:rPr lang="en-US" smtClean="0"/>
              <a:pPr/>
              <a:t>4/29/2022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0DD2-BB0C-8346-85DE-2A669942CDDC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D503-9E70-F34B-AC7F-38B1006A71E6}" type="datetimeFigureOut">
              <a:rPr lang="en-US" smtClean="0"/>
              <a:pPr/>
              <a:t>4/29/2022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0DD2-BB0C-8346-85DE-2A669942CDDC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08519" y="309795"/>
            <a:ext cx="1740575" cy="6600575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4" y="309795"/>
            <a:ext cx="5092793" cy="6600575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D503-9E70-F34B-AC7F-38B1006A71E6}" type="datetimeFigureOut">
              <a:rPr lang="en-US" smtClean="0"/>
              <a:pPr/>
              <a:t>4/29/2022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0DD2-BB0C-8346-85DE-2A669942CDDC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D503-9E70-F34B-AC7F-38B1006A71E6}" type="datetimeFigureOut">
              <a:rPr lang="en-US" smtClean="0"/>
              <a:pPr/>
              <a:t>4/29/2022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0DD2-BB0C-8346-85DE-2A669942CDDC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82" y="4971025"/>
            <a:ext cx="6575505" cy="15364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082" y="3278800"/>
            <a:ext cx="6575505" cy="16922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D503-9E70-F34B-AC7F-38B1006A71E6}" type="datetimeFigureOut">
              <a:rPr lang="en-US" smtClean="0"/>
              <a:pPr/>
              <a:t>4/29/2022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0DD2-BB0C-8346-85DE-2A669942CDDC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4" y="1805041"/>
            <a:ext cx="3416684" cy="5105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2410" y="1805041"/>
            <a:ext cx="3416684" cy="5105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D503-9E70-F34B-AC7F-38B1006A71E6}" type="datetimeFigureOut">
              <a:rPr lang="en-US" smtClean="0"/>
              <a:pPr/>
              <a:t>4/29/2022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0DD2-BB0C-8346-85DE-2A669942CDDC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5" y="1731622"/>
            <a:ext cx="3418027" cy="7216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5" y="2453279"/>
            <a:ext cx="3418027" cy="44570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29724" y="1731622"/>
            <a:ext cx="3419370" cy="7216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29724" y="2453279"/>
            <a:ext cx="3419370" cy="44570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D503-9E70-F34B-AC7F-38B1006A71E6}" type="datetimeFigureOut">
              <a:rPr lang="en-US" smtClean="0"/>
              <a:pPr/>
              <a:t>4/29/2022</a:t>
            </a:fld>
            <a:endParaRPr lang="es-ES_trad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0DD2-BB0C-8346-85DE-2A669942CDDC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D503-9E70-F34B-AC7F-38B1006A71E6}" type="datetimeFigureOut">
              <a:rPr lang="en-US" smtClean="0"/>
              <a:pPr/>
              <a:t>4/29/2022</a:t>
            </a:fld>
            <a:endParaRPr lang="es-ES_trad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0DD2-BB0C-8346-85DE-2A669942CDDC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D503-9E70-F34B-AC7F-38B1006A71E6}" type="datetimeFigureOut">
              <a:rPr lang="en-US" smtClean="0"/>
              <a:pPr/>
              <a:t>4/29/2022</a:t>
            </a:fld>
            <a:endParaRPr lang="es-ES_trad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0DD2-BB0C-8346-85DE-2A669942CDDC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5" y="308003"/>
            <a:ext cx="2545054" cy="13108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4517" y="308004"/>
            <a:ext cx="4324576" cy="66023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6795" y="1618807"/>
            <a:ext cx="2545054" cy="5291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D503-9E70-F34B-AC7F-38B1006A71E6}" type="datetimeFigureOut">
              <a:rPr lang="en-US" smtClean="0"/>
              <a:pPr/>
              <a:t>4/29/2022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0DD2-BB0C-8346-85DE-2A669942CDDC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288" y="5415121"/>
            <a:ext cx="4641533" cy="6392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6288" y="691216"/>
            <a:ext cx="4641533" cy="46415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6288" y="6054407"/>
            <a:ext cx="4641533" cy="9078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D503-9E70-F34B-AC7F-38B1006A71E6}" type="datetimeFigureOut">
              <a:rPr lang="en-US" smtClean="0"/>
              <a:pPr/>
              <a:t>4/29/2022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0DD2-BB0C-8346-85DE-2A669942CDDC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6795" y="309794"/>
            <a:ext cx="6962299" cy="1289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5" y="1805041"/>
            <a:ext cx="6962299" cy="5105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6794" y="7170023"/>
            <a:ext cx="1805041" cy="4118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ED503-9E70-F34B-AC7F-38B1006A71E6}" type="datetimeFigureOut">
              <a:rPr lang="en-US" smtClean="0"/>
              <a:pPr/>
              <a:t>4/29/2022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3095" y="7170023"/>
            <a:ext cx="2449698" cy="4118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44053" y="7170023"/>
            <a:ext cx="1805041" cy="4118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50DD2-BB0C-8346-85DE-2A669942CDDC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em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4265252" y="5092080"/>
            <a:ext cx="2940282" cy="2758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66" name="Rectangle 65"/>
          <p:cNvSpPr/>
          <p:nvPr/>
        </p:nvSpPr>
        <p:spPr>
          <a:xfrm>
            <a:off x="1068482" y="411560"/>
            <a:ext cx="2907411" cy="2594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4" name="Rectangle 13"/>
          <p:cNvSpPr/>
          <p:nvPr/>
        </p:nvSpPr>
        <p:spPr>
          <a:xfrm>
            <a:off x="1145437" y="411560"/>
            <a:ext cx="2252339" cy="2616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S_tradnl" sz="1050" b="1" dirty="0">
                <a:solidFill>
                  <a:srgbClr val="FFFFFF"/>
                </a:solidFill>
                <a:latin typeface="Calibri"/>
                <a:ea typeface="Cambria"/>
                <a:cs typeface="Calibri"/>
              </a:rPr>
              <a:t>DESEMPEÑO LABORAL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00065" y="5524128"/>
            <a:ext cx="2880000" cy="783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s-ES_tradnl" sz="1050" b="1" i="1" cap="all" dirty="0">
                <a:solidFill>
                  <a:srgbClr val="7F7F7F"/>
                </a:solidFill>
                <a:ea typeface="Cambria"/>
                <a:cs typeface="Calibri"/>
              </a:rPr>
              <a:t>Campaña presidencial 1994 </a:t>
            </a:r>
            <a:endParaRPr lang="es-ES_tradnl" sz="1050" b="1" dirty="0">
              <a:ea typeface="Cambria"/>
              <a:cs typeface="Calibri"/>
            </a:endParaRPr>
          </a:p>
          <a:p>
            <a:pPr>
              <a:lnSpc>
                <a:spcPct val="85000"/>
              </a:lnSpc>
            </a:pPr>
            <a:r>
              <a:rPr lang="es-ES_tradnl" sz="1050" b="1" dirty="0">
                <a:ea typeface="Cambria"/>
                <a:cs typeface="Calibri"/>
              </a:rPr>
              <a:t>Director de Personal, </a:t>
            </a:r>
          </a:p>
          <a:p>
            <a:pPr>
              <a:lnSpc>
                <a:spcPct val="85000"/>
              </a:lnSpc>
            </a:pPr>
            <a:r>
              <a:rPr lang="es-ES_tradnl" sz="1050" b="1" dirty="0">
                <a:ea typeface="Cambria"/>
                <a:cs typeface="Calibri"/>
              </a:rPr>
              <a:t>Recursos Materiales y Propaganda</a:t>
            </a:r>
            <a:r>
              <a:rPr lang="es-ES_tradnl" sz="1050" dirty="0">
                <a:ea typeface="Cambria"/>
                <a:cs typeface="Calibri"/>
              </a:rPr>
              <a:t> </a:t>
            </a:r>
          </a:p>
          <a:p>
            <a:pPr>
              <a:lnSpc>
                <a:spcPct val="85000"/>
              </a:lnSpc>
            </a:pPr>
            <a:r>
              <a:rPr lang="es-ES_tradnl" sz="1050" dirty="0">
                <a:ea typeface="Cambria"/>
                <a:cs typeface="Calibri"/>
              </a:rPr>
              <a:t>Candidatos del PRl, Luis Donaldo Colosio y </a:t>
            </a:r>
          </a:p>
          <a:p>
            <a:pPr>
              <a:lnSpc>
                <a:spcPct val="85000"/>
              </a:lnSpc>
            </a:pPr>
            <a:r>
              <a:rPr lang="es-ES_tradnl" sz="1050" dirty="0">
                <a:ea typeface="Cambria"/>
                <a:cs typeface="Calibri"/>
              </a:rPr>
              <a:t>Ernesto Zedillo Ponce de León </a:t>
            </a:r>
          </a:p>
        </p:txBody>
      </p:sp>
      <p:pic>
        <p:nvPicPr>
          <p:cNvPr id="16" name="P 2" descr="logo-pri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087156" y="5524128"/>
            <a:ext cx="404508" cy="40450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292743" y="771600"/>
            <a:ext cx="2880001" cy="2224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s-ES_tradnl" sz="1200" b="1" dirty="0">
                <a:ea typeface="Cambria"/>
                <a:cs typeface="Calibri"/>
              </a:rPr>
              <a:t>Diversos cargos de Dirección y Administración en los Gobiernos </a:t>
            </a:r>
          </a:p>
          <a:p>
            <a:pPr>
              <a:lnSpc>
                <a:spcPct val="85000"/>
              </a:lnSpc>
            </a:pPr>
            <a:r>
              <a:rPr lang="es-ES_tradnl" sz="1200" b="1" dirty="0">
                <a:ea typeface="Cambria"/>
                <a:cs typeface="Calibri"/>
              </a:rPr>
              <a:t>Federal y Estatales</a:t>
            </a:r>
          </a:p>
          <a:p>
            <a:pPr>
              <a:lnSpc>
                <a:spcPct val="85000"/>
              </a:lnSpc>
            </a:pPr>
            <a:r>
              <a:rPr lang="es-ES_tradnl" sz="1200" i="1" dirty="0">
                <a:solidFill>
                  <a:srgbClr val="7F7F7F"/>
                </a:solidFill>
                <a:ea typeface="Cambria"/>
                <a:cs typeface="Calibri"/>
              </a:rPr>
              <a:t>1994 a 2022</a:t>
            </a:r>
          </a:p>
          <a:p>
            <a:pPr>
              <a:lnSpc>
                <a:spcPct val="85000"/>
              </a:lnSpc>
            </a:pPr>
            <a:endParaRPr lang="es-ES_tradnl" sz="1200" i="1" dirty="0">
              <a:solidFill>
                <a:srgbClr val="7F7F7F"/>
              </a:solidFill>
              <a:ea typeface="Cambria"/>
              <a:cs typeface="Calibri"/>
            </a:endParaRPr>
          </a:p>
          <a:p>
            <a:pPr>
              <a:lnSpc>
                <a:spcPct val="85000"/>
              </a:lnSpc>
            </a:pPr>
            <a:r>
              <a:rPr lang="es-ES_tradnl" sz="1200" b="1" dirty="0">
                <a:ea typeface="Cambria"/>
                <a:cs typeface="Calibri"/>
              </a:rPr>
              <a:t>Secretaría de Hacienda</a:t>
            </a:r>
          </a:p>
          <a:p>
            <a:pPr>
              <a:lnSpc>
                <a:spcPct val="85000"/>
              </a:lnSpc>
            </a:pPr>
            <a:r>
              <a:rPr lang="es-ES_tradnl" sz="1200" b="1" dirty="0">
                <a:ea typeface="Cambria"/>
                <a:cs typeface="Calibri"/>
              </a:rPr>
              <a:t>Y Crédito Público</a:t>
            </a:r>
          </a:p>
          <a:p>
            <a:pPr>
              <a:lnSpc>
                <a:spcPct val="85000"/>
              </a:lnSpc>
            </a:pPr>
            <a:r>
              <a:rPr lang="es-ES_tradnl" sz="1200" dirty="0">
                <a:ea typeface="Cambria"/>
                <a:cs typeface="Calibri"/>
              </a:rPr>
              <a:t>Director General de Personal</a:t>
            </a:r>
          </a:p>
          <a:p>
            <a:pPr>
              <a:lnSpc>
                <a:spcPct val="85000"/>
              </a:lnSpc>
            </a:pPr>
            <a:r>
              <a:rPr lang="es-ES_tradnl" sz="1200" i="1" dirty="0">
                <a:solidFill>
                  <a:srgbClr val="7F7F7F"/>
                </a:solidFill>
                <a:ea typeface="Cambria"/>
                <a:cs typeface="Calibri"/>
              </a:rPr>
              <a:t>1994 a 1995</a:t>
            </a:r>
            <a:endParaRPr lang="es-ES_tradnl" sz="1100" dirty="0">
              <a:ea typeface="Cambria"/>
              <a:cs typeface="Calibri"/>
            </a:endParaRPr>
          </a:p>
          <a:p>
            <a:pPr lvl="1">
              <a:lnSpc>
                <a:spcPct val="85000"/>
              </a:lnSpc>
            </a:pPr>
            <a:endParaRPr lang="es-ES_tradnl" sz="1100" dirty="0">
              <a:ea typeface="Cambria"/>
              <a:cs typeface="Calibri"/>
            </a:endParaRPr>
          </a:p>
          <a:p>
            <a:pPr lvl="1">
              <a:lnSpc>
                <a:spcPct val="85000"/>
              </a:lnSpc>
            </a:pPr>
            <a:endParaRPr lang="es-ES_tradnl" sz="1100" dirty="0">
              <a:ea typeface="Cambria"/>
              <a:cs typeface="Calibri"/>
            </a:endParaRPr>
          </a:p>
          <a:p>
            <a:pPr lvl="1">
              <a:lnSpc>
                <a:spcPct val="85000"/>
              </a:lnSpc>
            </a:pPr>
            <a:endParaRPr lang="es-ES_tradnl" sz="1100" dirty="0">
              <a:ea typeface="Cambria"/>
              <a:cs typeface="Calibri"/>
            </a:endParaRPr>
          </a:p>
          <a:p>
            <a:pPr lvl="1">
              <a:lnSpc>
                <a:spcPct val="85000"/>
              </a:lnSpc>
            </a:pPr>
            <a:endParaRPr lang="es-ES_tradnl" sz="1100" dirty="0">
              <a:ea typeface="Cambria"/>
              <a:cs typeface="Calibri"/>
            </a:endParaRPr>
          </a:p>
          <a:p>
            <a:pPr lvl="1">
              <a:lnSpc>
                <a:spcPct val="85000"/>
              </a:lnSpc>
            </a:pPr>
            <a:endParaRPr lang="es-ES_tradnl" sz="1100" dirty="0">
              <a:ea typeface="Cambria"/>
              <a:cs typeface="Calibri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277326" y="1635180"/>
            <a:ext cx="15762" cy="504572"/>
          </a:xfrm>
          <a:prstGeom prst="line">
            <a:avLst/>
          </a:prstGeom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4623238" y="5100278"/>
            <a:ext cx="2580955" cy="2616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>
              <a:spcAft>
                <a:spcPts val="1000"/>
              </a:spcAft>
            </a:pPr>
            <a:r>
              <a:rPr lang="es-ES_tradnl" sz="1050" b="1" dirty="0">
                <a:solidFill>
                  <a:srgbClr val="FFFFFF"/>
                </a:solidFill>
                <a:latin typeface="Calibri"/>
                <a:ea typeface="Cambria"/>
                <a:cs typeface="Calibri"/>
              </a:rPr>
              <a:t>DESEMPEÑO PARTIDISTA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7735888" cy="773588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7" name="Rectangle 26"/>
          <p:cNvSpPr/>
          <p:nvPr/>
        </p:nvSpPr>
        <p:spPr>
          <a:xfrm>
            <a:off x="4200065" y="6393363"/>
            <a:ext cx="2880000" cy="780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s-ES_tradnl" sz="1050" b="1" i="1" cap="all" dirty="0">
                <a:solidFill>
                  <a:srgbClr val="7F7F7F"/>
                </a:solidFill>
                <a:ea typeface="Cambria"/>
                <a:cs typeface="Calibri"/>
              </a:rPr>
              <a:t>Campaña a gobernador 2021</a:t>
            </a:r>
          </a:p>
          <a:p>
            <a:pPr>
              <a:lnSpc>
                <a:spcPct val="85000"/>
              </a:lnSpc>
            </a:pPr>
            <a:r>
              <a:rPr lang="es-ES_tradnl" sz="1050" b="1" i="1" cap="all" dirty="0">
                <a:solidFill>
                  <a:srgbClr val="7F7F7F"/>
                </a:solidFill>
                <a:ea typeface="Cambria"/>
                <a:cs typeface="Calibri"/>
              </a:rPr>
              <a:t>guerrero</a:t>
            </a:r>
          </a:p>
          <a:p>
            <a:pPr>
              <a:lnSpc>
                <a:spcPct val="85000"/>
              </a:lnSpc>
            </a:pPr>
            <a:r>
              <a:rPr lang="es-ES_tradnl" sz="1050" b="1" i="1" cap="all" dirty="0">
                <a:solidFill>
                  <a:srgbClr val="7F7F7F"/>
                </a:solidFill>
                <a:ea typeface="Cambria"/>
                <a:cs typeface="Calibri"/>
              </a:rPr>
              <a:t>Candidato FÉLIX SALGADO MACEDONIO / EVELYN SALGADO PINEDA</a:t>
            </a:r>
          </a:p>
          <a:p>
            <a:pPr>
              <a:lnSpc>
                <a:spcPct val="85000"/>
              </a:lnSpc>
            </a:pPr>
            <a:endParaRPr lang="es-ES_tradnl" sz="1050" dirty="0">
              <a:ea typeface="Cambria"/>
              <a:cs typeface="Calibri"/>
            </a:endParaRPr>
          </a:p>
        </p:txBody>
      </p:sp>
      <p:pic>
        <p:nvPicPr>
          <p:cNvPr id="34" name="Picture 33" descr="imss.jpg"/>
          <p:cNvPicPr>
            <a:picLocks noChangeAspect="1"/>
          </p:cNvPicPr>
          <p:nvPr/>
        </p:nvPicPr>
        <p:blipFill>
          <a:blip r:embed="rId3"/>
          <a:srcRect l="15410" r="16963"/>
          <a:stretch>
            <a:fillRect/>
          </a:stretch>
        </p:blipFill>
        <p:spPr>
          <a:xfrm>
            <a:off x="672753" y="3939952"/>
            <a:ext cx="359832" cy="3284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263978" y="2310965"/>
            <a:ext cx="2499000" cy="2132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s-ES_tradnl" sz="1200" b="1" dirty="0">
                <a:ea typeface="Cambria"/>
                <a:cs typeface="Calibri"/>
              </a:rPr>
              <a:t>Secretario de Administración </a:t>
            </a:r>
          </a:p>
          <a:p>
            <a:pPr>
              <a:lnSpc>
                <a:spcPct val="85000"/>
              </a:lnSpc>
            </a:pPr>
            <a:r>
              <a:rPr lang="es-ES_tradnl" sz="1200" b="1" dirty="0">
                <a:ea typeface="Cambria"/>
                <a:cs typeface="Calibri"/>
              </a:rPr>
              <a:t>y Finanzas del Colegio Nacional de</a:t>
            </a:r>
          </a:p>
          <a:p>
            <a:pPr>
              <a:lnSpc>
                <a:spcPct val="85000"/>
              </a:lnSpc>
            </a:pPr>
            <a:r>
              <a:rPr lang="es-ES_tradnl" sz="1200" b="1" dirty="0">
                <a:ea typeface="Cambria"/>
                <a:cs typeface="Calibri"/>
              </a:rPr>
              <a:t>Educación Profesional Técnica</a:t>
            </a:r>
          </a:p>
          <a:p>
            <a:pPr>
              <a:lnSpc>
                <a:spcPct val="85000"/>
              </a:lnSpc>
            </a:pPr>
            <a:r>
              <a:rPr lang="es-ES_tradnl" sz="1200" i="1" dirty="0">
                <a:solidFill>
                  <a:srgbClr val="7F7F7F"/>
                </a:solidFill>
                <a:ea typeface="Cambria"/>
                <a:cs typeface="Calibri"/>
              </a:rPr>
              <a:t>1995 a 1998</a:t>
            </a:r>
          </a:p>
          <a:p>
            <a:pPr>
              <a:lnSpc>
                <a:spcPct val="85000"/>
              </a:lnSpc>
            </a:pPr>
            <a:endParaRPr lang="es-ES_tradnl" sz="1200" i="1" dirty="0">
              <a:solidFill>
                <a:srgbClr val="7F7F7F"/>
              </a:solidFill>
              <a:ea typeface="Cambria"/>
              <a:cs typeface="Calibri"/>
            </a:endParaRPr>
          </a:p>
          <a:p>
            <a:pPr>
              <a:lnSpc>
                <a:spcPct val="85000"/>
              </a:lnSpc>
            </a:pPr>
            <a:r>
              <a:rPr lang="es-ES_tradnl" sz="1200" b="1" dirty="0">
                <a:ea typeface="Cambria"/>
                <a:cs typeface="Calibri"/>
              </a:rPr>
              <a:t>Secretaría de Comunicaciones</a:t>
            </a:r>
          </a:p>
          <a:p>
            <a:pPr>
              <a:lnSpc>
                <a:spcPct val="85000"/>
              </a:lnSpc>
            </a:pPr>
            <a:r>
              <a:rPr lang="es-ES_tradnl" sz="1200" b="1" dirty="0">
                <a:ea typeface="Cambria"/>
                <a:cs typeface="Calibri"/>
              </a:rPr>
              <a:t>Y Transportes</a:t>
            </a:r>
          </a:p>
          <a:p>
            <a:pPr>
              <a:lnSpc>
                <a:spcPct val="85000"/>
              </a:lnSpc>
            </a:pPr>
            <a:r>
              <a:rPr lang="es-ES_tradnl" sz="1200" dirty="0">
                <a:ea typeface="Cambria"/>
                <a:cs typeface="Calibri"/>
              </a:rPr>
              <a:t>Delegado Federal en Chihuahua</a:t>
            </a:r>
          </a:p>
          <a:p>
            <a:pPr>
              <a:lnSpc>
                <a:spcPct val="85000"/>
              </a:lnSpc>
            </a:pPr>
            <a:r>
              <a:rPr lang="es-ES_tradnl" sz="1200" i="1" dirty="0">
                <a:solidFill>
                  <a:srgbClr val="7F7F7F"/>
                </a:solidFill>
                <a:ea typeface="Cambria"/>
                <a:cs typeface="Calibri"/>
              </a:rPr>
              <a:t>1998 a 2001</a:t>
            </a:r>
          </a:p>
          <a:p>
            <a:pPr>
              <a:lnSpc>
                <a:spcPct val="85000"/>
              </a:lnSpc>
            </a:pPr>
            <a:endParaRPr lang="es-ES_tradnl" sz="1200" b="1" dirty="0">
              <a:ea typeface="Cambria"/>
              <a:cs typeface="Calibri"/>
            </a:endParaRPr>
          </a:p>
          <a:p>
            <a:pPr>
              <a:lnSpc>
                <a:spcPct val="85000"/>
              </a:lnSpc>
            </a:pPr>
            <a:r>
              <a:rPr lang="es-ES_tradnl" sz="1200" b="1" dirty="0">
                <a:ea typeface="Cambria"/>
                <a:cs typeface="Calibri"/>
              </a:rPr>
              <a:t>Instituto Mexicano del Seguro Social</a:t>
            </a:r>
          </a:p>
          <a:p>
            <a:pPr>
              <a:lnSpc>
                <a:spcPct val="85000"/>
              </a:lnSpc>
            </a:pPr>
            <a:r>
              <a:rPr lang="es-ES_tradnl" sz="1200" dirty="0">
                <a:ea typeface="Cambria"/>
                <a:cs typeface="Calibri"/>
              </a:rPr>
              <a:t>Director de Vinculación Institucional</a:t>
            </a:r>
          </a:p>
          <a:p>
            <a:pPr>
              <a:lnSpc>
                <a:spcPct val="85000"/>
              </a:lnSpc>
            </a:pPr>
            <a:r>
              <a:rPr lang="es-ES_tradnl" sz="1200" i="1" dirty="0">
                <a:solidFill>
                  <a:srgbClr val="7F7F7F"/>
                </a:solidFill>
                <a:ea typeface="Cambria"/>
                <a:cs typeface="Calibri"/>
              </a:rPr>
              <a:t>2001 a 2005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275656" y="4535520"/>
            <a:ext cx="2880000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s-ES_tradnl" sz="1200" b="1" dirty="0">
                <a:ea typeface="Cambria"/>
                <a:cs typeface="Calibri"/>
              </a:rPr>
              <a:t>Secretario de Educación en el </a:t>
            </a:r>
          </a:p>
          <a:p>
            <a:pPr>
              <a:lnSpc>
                <a:spcPct val="85000"/>
              </a:lnSpc>
            </a:pPr>
            <a:r>
              <a:rPr lang="es-ES_tradnl" sz="1200" b="1" dirty="0">
                <a:ea typeface="Cambria"/>
                <a:cs typeface="Calibri"/>
              </a:rPr>
              <a:t>Estado de Guerrero</a:t>
            </a:r>
          </a:p>
          <a:p>
            <a:pPr defTabSz="87313">
              <a:lnSpc>
                <a:spcPct val="85000"/>
              </a:lnSpc>
            </a:pPr>
            <a:r>
              <a:rPr lang="es-ES_tradnl" sz="1200" b="1" cap="all" dirty="0">
                <a:ea typeface="Cambria"/>
                <a:cs typeface="Calibri"/>
              </a:rPr>
              <a:t>S</a:t>
            </a:r>
            <a:r>
              <a:rPr lang="es-ES_tradnl" sz="1200" b="1" dirty="0">
                <a:ea typeface="Cambria"/>
                <a:cs typeface="Calibri"/>
              </a:rPr>
              <a:t>ecretaría de Educación Pública</a:t>
            </a:r>
          </a:p>
          <a:p>
            <a:pPr defTabSz="87313">
              <a:lnSpc>
                <a:spcPct val="85000"/>
              </a:lnSpc>
            </a:pPr>
            <a:r>
              <a:rPr lang="es-ES_tradnl" sz="1050" i="1" dirty="0">
                <a:solidFill>
                  <a:srgbClr val="7F7F7F"/>
                </a:solidFill>
                <a:ea typeface="Cambria"/>
                <a:cs typeface="Calibri"/>
              </a:rPr>
              <a:t>2005 a 2011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1260360" y="887821"/>
            <a:ext cx="22092" cy="544974"/>
          </a:xfrm>
          <a:prstGeom prst="line">
            <a:avLst/>
          </a:prstGeom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6200000" flipH="1">
            <a:off x="6250888" y="6170054"/>
            <a:ext cx="1291852" cy="1"/>
          </a:xfrm>
          <a:prstGeom prst="line">
            <a:avLst/>
          </a:prstGeom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28 Rectángulo"/>
          <p:cNvSpPr/>
          <p:nvPr/>
        </p:nvSpPr>
        <p:spPr>
          <a:xfrm>
            <a:off x="4200065" y="2499792"/>
            <a:ext cx="2621482" cy="641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s-ES_tradnl" sz="1050" dirty="0">
                <a:ea typeface="Cambria"/>
                <a:cs typeface="Calibri"/>
              </a:rPr>
              <a:t>Licenciado en Ciencias y </a:t>
            </a:r>
          </a:p>
          <a:p>
            <a:pPr>
              <a:lnSpc>
                <a:spcPct val="85000"/>
              </a:lnSpc>
            </a:pPr>
            <a:r>
              <a:rPr lang="es-ES_tradnl" sz="1050" dirty="0">
                <a:ea typeface="Cambria"/>
                <a:cs typeface="Calibri"/>
              </a:rPr>
              <a:t>Técnicas de la Información</a:t>
            </a:r>
          </a:p>
          <a:p>
            <a:pPr>
              <a:lnSpc>
                <a:spcPct val="85000"/>
              </a:lnSpc>
            </a:pPr>
            <a:r>
              <a:rPr lang="es-ES_tradnl" sz="1050" dirty="0">
                <a:solidFill>
                  <a:srgbClr val="7F7F7F"/>
                </a:solidFill>
                <a:ea typeface="Cambria"/>
                <a:cs typeface="Calibri"/>
              </a:rPr>
              <a:t>Universidad Iberoamericana,</a:t>
            </a:r>
          </a:p>
          <a:p>
            <a:pPr>
              <a:lnSpc>
                <a:spcPct val="85000"/>
              </a:lnSpc>
            </a:pPr>
            <a:r>
              <a:rPr lang="es-ES_tradnl" sz="1050" dirty="0">
                <a:solidFill>
                  <a:srgbClr val="7F7F7F"/>
                </a:solidFill>
                <a:ea typeface="Cambria"/>
                <a:cs typeface="Calibri"/>
              </a:rPr>
              <a:t>donde se ha desempeñado como catedrático </a:t>
            </a:r>
          </a:p>
        </p:txBody>
      </p:sp>
      <p:sp>
        <p:nvSpPr>
          <p:cNvPr id="32" name="Rectangle 65"/>
          <p:cNvSpPr/>
          <p:nvPr/>
        </p:nvSpPr>
        <p:spPr>
          <a:xfrm>
            <a:off x="4265252" y="2139752"/>
            <a:ext cx="2907411" cy="2594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_tradnl" sz="1050" b="1" dirty="0"/>
              <a:t>PREPARACIÓN PROFESIONAL</a:t>
            </a:r>
          </a:p>
        </p:txBody>
      </p:sp>
      <p:cxnSp>
        <p:nvCxnSpPr>
          <p:cNvPr id="35" name="Straight Connector 50"/>
          <p:cNvCxnSpPr/>
          <p:nvPr/>
        </p:nvCxnSpPr>
        <p:spPr>
          <a:xfrm>
            <a:off x="6896810" y="2499792"/>
            <a:ext cx="0" cy="555104"/>
          </a:xfrm>
          <a:prstGeom prst="line">
            <a:avLst/>
          </a:prstGeom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65"/>
          <p:cNvSpPr/>
          <p:nvPr/>
        </p:nvSpPr>
        <p:spPr>
          <a:xfrm>
            <a:off x="4265252" y="3435896"/>
            <a:ext cx="2907411" cy="2594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_tradnl" sz="1050" b="1" dirty="0"/>
              <a:t>INICIATIVA PRIVADA</a:t>
            </a:r>
          </a:p>
        </p:txBody>
      </p:sp>
      <p:sp>
        <p:nvSpPr>
          <p:cNvPr id="43" name="42 Rectángulo"/>
          <p:cNvSpPr/>
          <p:nvPr/>
        </p:nvSpPr>
        <p:spPr>
          <a:xfrm>
            <a:off x="4200065" y="3828977"/>
            <a:ext cx="2621482" cy="119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s-ES_tradnl" sz="1050" b="1" dirty="0">
                <a:ea typeface="Cambria"/>
                <a:cs typeface="Calibri"/>
              </a:rPr>
              <a:t>Secretario Particular</a:t>
            </a:r>
          </a:p>
          <a:p>
            <a:pPr>
              <a:lnSpc>
                <a:spcPct val="85000"/>
              </a:lnSpc>
            </a:pPr>
            <a:r>
              <a:rPr lang="es-ES_tradnl" sz="1050" dirty="0">
                <a:ea typeface="Cambria"/>
                <a:cs typeface="Calibri"/>
              </a:rPr>
              <a:t>del Presidente y Director General</a:t>
            </a:r>
          </a:p>
          <a:p>
            <a:pPr>
              <a:lnSpc>
                <a:spcPct val="85000"/>
              </a:lnSpc>
            </a:pPr>
            <a:r>
              <a:rPr lang="es-ES_tradnl" sz="1050" dirty="0">
                <a:ea typeface="Cambria"/>
                <a:cs typeface="Calibri"/>
              </a:rPr>
              <a:t>Organización Editorial Mexicana</a:t>
            </a:r>
          </a:p>
          <a:p>
            <a:pPr>
              <a:lnSpc>
                <a:spcPct val="85000"/>
              </a:lnSpc>
            </a:pPr>
            <a:r>
              <a:rPr lang="es-ES_tradnl" sz="1050" i="1" dirty="0">
                <a:solidFill>
                  <a:srgbClr val="7F7F7F"/>
                </a:solidFill>
                <a:ea typeface="Cambria"/>
                <a:cs typeface="Calibri"/>
              </a:rPr>
              <a:t>1988 a 1990</a:t>
            </a:r>
          </a:p>
          <a:p>
            <a:pPr>
              <a:lnSpc>
                <a:spcPct val="85000"/>
              </a:lnSpc>
            </a:pPr>
            <a:endParaRPr lang="es-ES_tradnl" sz="1050" i="1" dirty="0">
              <a:solidFill>
                <a:srgbClr val="7F7F7F"/>
              </a:solidFill>
              <a:ea typeface="Cambria"/>
              <a:cs typeface="Calibri"/>
            </a:endParaRPr>
          </a:p>
          <a:p>
            <a:pPr>
              <a:lnSpc>
                <a:spcPct val="85000"/>
              </a:lnSpc>
            </a:pPr>
            <a:r>
              <a:rPr lang="es-ES_tradnl" sz="1050" b="1" dirty="0">
                <a:ea typeface="Cambria"/>
                <a:cs typeface="Calibri"/>
              </a:rPr>
              <a:t>Consultor Político</a:t>
            </a:r>
          </a:p>
          <a:p>
            <a:pPr>
              <a:lnSpc>
                <a:spcPct val="85000"/>
              </a:lnSpc>
            </a:pPr>
            <a:r>
              <a:rPr lang="es-ES_tradnl" sz="1050" i="1" dirty="0">
                <a:solidFill>
                  <a:srgbClr val="7F7F7F"/>
                </a:solidFill>
                <a:ea typeface="Cambria"/>
                <a:cs typeface="Calibri"/>
              </a:rPr>
              <a:t>1991 a 1994 y 2012 a 2014</a:t>
            </a:r>
          </a:p>
          <a:p>
            <a:pPr>
              <a:lnSpc>
                <a:spcPct val="85000"/>
              </a:lnSpc>
            </a:pPr>
            <a:endParaRPr lang="es-ES_tradnl" sz="1050" dirty="0">
              <a:solidFill>
                <a:srgbClr val="7F7F7F"/>
              </a:solidFill>
              <a:ea typeface="Cambria"/>
              <a:cs typeface="Calibri"/>
            </a:endParaRPr>
          </a:p>
        </p:txBody>
      </p:sp>
      <p:cxnSp>
        <p:nvCxnSpPr>
          <p:cNvPr id="44" name="Straight Connector 50"/>
          <p:cNvCxnSpPr/>
          <p:nvPr/>
        </p:nvCxnSpPr>
        <p:spPr>
          <a:xfrm flipH="1">
            <a:off x="6896810" y="3867944"/>
            <a:ext cx="1" cy="457944"/>
          </a:xfrm>
          <a:prstGeom prst="line">
            <a:avLst/>
          </a:prstGeom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31"/>
          <p:cNvSpPr/>
          <p:nvPr/>
        </p:nvSpPr>
        <p:spPr>
          <a:xfrm>
            <a:off x="4948963" y="392925"/>
            <a:ext cx="2237540" cy="450683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4" name="Rectangle 34"/>
          <p:cNvSpPr/>
          <p:nvPr/>
        </p:nvSpPr>
        <p:spPr>
          <a:xfrm>
            <a:off x="4948963" y="411560"/>
            <a:ext cx="23033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sz="1200" b="1" cap="all" dirty="0">
                <a:solidFill>
                  <a:srgbClr val="FFFFFF"/>
                </a:solidFill>
              </a:rPr>
              <a:t>Lic. José </a:t>
            </a:r>
            <a:r>
              <a:rPr lang="es-ES_tradnl" sz="1200" b="1" cap="all" dirty="0" err="1">
                <a:solidFill>
                  <a:srgbClr val="FFFFFF"/>
                </a:solidFill>
              </a:rPr>
              <a:t>LuIs</a:t>
            </a:r>
            <a:r>
              <a:rPr lang="es-ES_tradnl" sz="1200" b="1" cap="all" dirty="0">
                <a:solidFill>
                  <a:srgbClr val="FFFFFF"/>
                </a:solidFill>
              </a:rPr>
              <a:t> González </a:t>
            </a:r>
          </a:p>
          <a:p>
            <a:pPr algn="r"/>
            <a:r>
              <a:rPr lang="es-ES_tradnl" sz="1200" b="1" cap="all" dirty="0">
                <a:solidFill>
                  <a:srgbClr val="FFFFFF"/>
                </a:solidFill>
              </a:rPr>
              <a:t>de la Vega </a:t>
            </a:r>
            <a:r>
              <a:rPr lang="es-ES_tradnl" sz="1200" b="1" cap="all" dirty="0" err="1">
                <a:solidFill>
                  <a:srgbClr val="FFFFFF"/>
                </a:solidFill>
              </a:rPr>
              <a:t>OtERO</a:t>
            </a:r>
            <a:endParaRPr lang="es-ES_tradnl" sz="1200" b="1" cap="all" dirty="0">
              <a:solidFill>
                <a:srgbClr val="FFFFFF"/>
              </a:solidFill>
            </a:endParaRPr>
          </a:p>
        </p:txBody>
      </p:sp>
      <p:pic>
        <p:nvPicPr>
          <p:cNvPr id="58" name="57 Imagen" descr="http://www.shcp.gob.mx/imagenes/buscador/logoSHCP_hoz.png"/>
          <p:cNvPicPr/>
          <p:nvPr/>
        </p:nvPicPr>
        <p:blipFill>
          <a:blip r:embed="rId4"/>
          <a:srcRect r="42727"/>
          <a:stretch>
            <a:fillRect/>
          </a:stretch>
        </p:blipFill>
        <p:spPr bwMode="auto">
          <a:xfrm>
            <a:off x="397410" y="1570897"/>
            <a:ext cx="872207" cy="56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58 Imagen" descr="http://www.sct.gob.mx/logoSCT_hoz.png"/>
          <p:cNvPicPr/>
          <p:nvPr/>
        </p:nvPicPr>
        <p:blipFill>
          <a:blip r:embed="rId5"/>
          <a:srcRect r="42727"/>
          <a:stretch>
            <a:fillRect/>
          </a:stretch>
        </p:blipFill>
        <p:spPr bwMode="auto">
          <a:xfrm>
            <a:off x="339552" y="3075856"/>
            <a:ext cx="920808" cy="52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Administrador\Escritorio\ibero698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91828" y="2499792"/>
            <a:ext cx="548524" cy="548524"/>
          </a:xfrm>
          <a:prstGeom prst="rect">
            <a:avLst/>
          </a:prstGeom>
          <a:noFill/>
        </p:spPr>
      </p:pic>
      <p:pic>
        <p:nvPicPr>
          <p:cNvPr id="61" name="Picture 2" descr="http://www.crocsa.com.mx/logos/OEM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7156" y="3867944"/>
            <a:ext cx="350234" cy="395764"/>
          </a:xfrm>
          <a:prstGeom prst="rect">
            <a:avLst/>
          </a:prstGeom>
          <a:noFill/>
        </p:spPr>
      </p:pic>
      <p:pic>
        <p:nvPicPr>
          <p:cNvPr id="38" name="Picture 37" descr="logotipo_presidencia_de_larepublica-650x314.png"/>
          <p:cNvPicPr>
            <a:picLocks noChangeAspect="1"/>
          </p:cNvPicPr>
          <p:nvPr/>
        </p:nvPicPr>
        <p:blipFill>
          <a:blip r:embed="rId8"/>
          <a:srcRect l="74861" t="19170" b="28811"/>
          <a:stretch>
            <a:fillRect/>
          </a:stretch>
        </p:blipFill>
        <p:spPr>
          <a:xfrm>
            <a:off x="478568" y="699592"/>
            <a:ext cx="685800" cy="685544"/>
          </a:xfrm>
          <a:prstGeom prst="rect">
            <a:avLst/>
          </a:prstGeom>
        </p:spPr>
      </p:pic>
      <p:cxnSp>
        <p:nvCxnSpPr>
          <p:cNvPr id="64" name="Straight Connector 63"/>
          <p:cNvCxnSpPr/>
          <p:nvPr/>
        </p:nvCxnSpPr>
        <p:spPr>
          <a:xfrm flipH="1">
            <a:off x="1260360" y="4516016"/>
            <a:ext cx="15296" cy="744618"/>
          </a:xfrm>
          <a:prstGeom prst="line">
            <a:avLst/>
          </a:prstGeom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5" name="Picture 64" descr="gro SEP.t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048" y="5019198"/>
            <a:ext cx="640746" cy="288906"/>
          </a:xfrm>
          <a:prstGeom prst="rect">
            <a:avLst/>
          </a:prstGeom>
        </p:spPr>
      </p:pic>
      <p:pic>
        <p:nvPicPr>
          <p:cNvPr id="68" name="40 Imagen" descr="http://www.sep.gob.mx/work/models/sep1/css/logo_footer.png"/>
          <p:cNvPicPr/>
          <p:nvPr/>
        </p:nvPicPr>
        <p:blipFill>
          <a:blip r:embed="rId10"/>
          <a:srcRect r="42113"/>
          <a:stretch>
            <a:fillRect/>
          </a:stretch>
        </p:blipFill>
        <p:spPr bwMode="auto">
          <a:xfrm>
            <a:off x="417687" y="2355776"/>
            <a:ext cx="803048" cy="43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55 Imagen" descr="http://www.sep.gob.mx/work/models/sep1/css/logo_footer.png"/>
          <p:cNvPicPr/>
          <p:nvPr/>
        </p:nvPicPr>
        <p:blipFill>
          <a:blip r:embed="rId10"/>
          <a:srcRect r="42113"/>
          <a:stretch>
            <a:fillRect/>
          </a:stretch>
        </p:blipFill>
        <p:spPr bwMode="auto">
          <a:xfrm>
            <a:off x="490040" y="4516751"/>
            <a:ext cx="803048" cy="43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Straight Connector 49"/>
          <p:cNvCxnSpPr/>
          <p:nvPr/>
        </p:nvCxnSpPr>
        <p:spPr>
          <a:xfrm rot="5400000">
            <a:off x="1059277" y="5739797"/>
            <a:ext cx="431170" cy="1588"/>
          </a:xfrm>
          <a:prstGeom prst="line">
            <a:avLst/>
          </a:prstGeom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38"/>
          <p:cNvSpPr/>
          <p:nvPr/>
        </p:nvSpPr>
        <p:spPr>
          <a:xfrm>
            <a:off x="1275656" y="5470405"/>
            <a:ext cx="2880000" cy="701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"/>
                <a:cs typeface="Calibri"/>
              </a:rPr>
              <a:t>Secretario de Educación en el </a:t>
            </a:r>
          </a:p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"/>
                <a:cs typeface="Calibri"/>
              </a:rPr>
              <a:t>Estado de Guerrero</a:t>
            </a:r>
          </a:p>
          <a:p>
            <a:pPr marL="0" marR="0" lvl="0" indent="0" algn="l" defTabSz="87313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"/>
                <a:cs typeface="Calibri"/>
              </a:rPr>
              <a:t>S</a:t>
            </a:r>
            <a:r>
              <a:rPr kumimoji="0" lang="es-ES_trad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"/>
                <a:cs typeface="Calibri"/>
              </a:rPr>
              <a:t>ecretaría de Educación Pública</a:t>
            </a:r>
          </a:p>
          <a:p>
            <a:pPr marL="0" marR="0" lvl="0" indent="0" algn="l" defTabSz="87313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50" b="0" i="1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mbria"/>
                <a:cs typeface="Calibri"/>
              </a:rPr>
              <a:t>2015 a 2018</a:t>
            </a:r>
          </a:p>
        </p:txBody>
      </p:sp>
      <p:cxnSp>
        <p:nvCxnSpPr>
          <p:cNvPr id="46" name="Straight Connector 22"/>
          <p:cNvCxnSpPr/>
          <p:nvPr/>
        </p:nvCxnSpPr>
        <p:spPr>
          <a:xfrm>
            <a:off x="1275656" y="2355776"/>
            <a:ext cx="15762" cy="504572"/>
          </a:xfrm>
          <a:prstGeom prst="line">
            <a:avLst/>
          </a:prstGeom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22"/>
          <p:cNvCxnSpPr/>
          <p:nvPr/>
        </p:nvCxnSpPr>
        <p:spPr>
          <a:xfrm>
            <a:off x="1275656" y="3075856"/>
            <a:ext cx="15762" cy="504572"/>
          </a:xfrm>
          <a:prstGeom prst="line">
            <a:avLst/>
          </a:prstGeom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22"/>
          <p:cNvCxnSpPr/>
          <p:nvPr/>
        </p:nvCxnSpPr>
        <p:spPr>
          <a:xfrm>
            <a:off x="1260360" y="3939952"/>
            <a:ext cx="0" cy="338162"/>
          </a:xfrm>
          <a:prstGeom prst="line">
            <a:avLst/>
          </a:prstGeom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40 Imagen" descr="http://www.sep.gob.mx/work/models/sep1/css/logo_footer.png"/>
          <p:cNvPicPr/>
          <p:nvPr/>
        </p:nvPicPr>
        <p:blipFill>
          <a:blip r:embed="rId10"/>
          <a:srcRect r="42113"/>
          <a:stretch>
            <a:fillRect/>
          </a:stretch>
        </p:blipFill>
        <p:spPr bwMode="auto">
          <a:xfrm>
            <a:off x="472608" y="6244208"/>
            <a:ext cx="803048" cy="43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" name="Straight Connector 49"/>
          <p:cNvCxnSpPr>
            <a:cxnSpLocks/>
          </p:cNvCxnSpPr>
          <p:nvPr/>
        </p:nvCxnSpPr>
        <p:spPr>
          <a:xfrm>
            <a:off x="1277244" y="6316216"/>
            <a:ext cx="15844" cy="720080"/>
          </a:xfrm>
          <a:prstGeom prst="line">
            <a:avLst/>
          </a:prstGeom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n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72" y="5475827"/>
            <a:ext cx="846412" cy="430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 38"/>
          <p:cNvSpPr/>
          <p:nvPr/>
        </p:nvSpPr>
        <p:spPr>
          <a:xfrm>
            <a:off x="1275656" y="6388224"/>
            <a:ext cx="2880000" cy="544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s-ES_tradnl" sz="1200" b="1" dirty="0">
                <a:ea typeface="Cambria"/>
                <a:cs typeface="Calibri"/>
              </a:rPr>
              <a:t>Asesor del C. Secretario de Educación Pública</a:t>
            </a:r>
          </a:p>
          <a:p>
            <a:pPr defTabSz="87313">
              <a:lnSpc>
                <a:spcPct val="85000"/>
              </a:lnSpc>
            </a:pPr>
            <a:r>
              <a:rPr lang="es-ES_tradnl" sz="1050" i="1" dirty="0">
                <a:solidFill>
                  <a:srgbClr val="7F7F7F"/>
                </a:solidFill>
                <a:ea typeface="Cambria"/>
                <a:cs typeface="Calibri"/>
              </a:rPr>
              <a:t>2019 a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FADE2F0-E521-4635-AE59-7AF98406A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8053" y="6349981"/>
            <a:ext cx="614307" cy="61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38">
            <a:extLst>
              <a:ext uri="{FF2B5EF4-FFF2-40B4-BE49-F238E27FC236}">
                <a16:creationId xmlns:a16="http://schemas.microsoft.com/office/drawing/2014/main" xmlns="" id="{1532C88B-0F9F-4B51-8F4F-FB0EDB9BD5A0}"/>
              </a:ext>
            </a:extLst>
          </p:cNvPr>
          <p:cNvSpPr/>
          <p:nvPr/>
        </p:nvSpPr>
        <p:spPr>
          <a:xfrm>
            <a:off x="1275656" y="7139539"/>
            <a:ext cx="2880000" cy="387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s-ES_tradnl" sz="1200" b="1" dirty="0">
                <a:ea typeface="Cambria"/>
                <a:cs typeface="Calibri"/>
              </a:rPr>
              <a:t>Director Promotora Turística de Guerrero</a:t>
            </a:r>
          </a:p>
          <a:p>
            <a:pPr defTabSz="87313">
              <a:lnSpc>
                <a:spcPct val="85000"/>
              </a:lnSpc>
            </a:pPr>
            <a:r>
              <a:rPr lang="es-ES_tradnl" sz="1050" i="1" dirty="0">
                <a:solidFill>
                  <a:srgbClr val="7F7F7F"/>
                </a:solidFill>
                <a:ea typeface="Cambria"/>
                <a:cs typeface="Calibri"/>
              </a:rPr>
              <a:t>Octubre 2021 a la fecha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F7A7236-EEEA-49DD-9B6D-FEF39C4A516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205" y="7136103"/>
            <a:ext cx="1220734" cy="332785"/>
          </a:xfrm>
          <a:prstGeom prst="rect">
            <a:avLst/>
          </a:prstGeom>
        </p:spPr>
      </p:pic>
      <p:cxnSp>
        <p:nvCxnSpPr>
          <p:cNvPr id="62" name="Straight Connector 49">
            <a:extLst>
              <a:ext uri="{FF2B5EF4-FFF2-40B4-BE49-F238E27FC236}">
                <a16:creationId xmlns:a16="http://schemas.microsoft.com/office/drawing/2014/main" xmlns="" id="{FAF7D010-25D3-4F0C-B5C3-C42897AE636C}"/>
              </a:ext>
            </a:extLst>
          </p:cNvPr>
          <p:cNvCxnSpPr>
            <a:cxnSpLocks/>
          </p:cNvCxnSpPr>
          <p:nvPr/>
        </p:nvCxnSpPr>
        <p:spPr>
          <a:xfrm>
            <a:off x="1293088" y="7139539"/>
            <a:ext cx="0" cy="347365"/>
          </a:xfrm>
          <a:prstGeom prst="line">
            <a:avLst/>
          </a:prstGeom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211</Words>
  <Application>Microsoft Office PowerPoint</Application>
  <PresentationFormat>Personalizado</PresentationFormat>
  <Paragraphs>61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Office Theme</vt:lpstr>
      <vt:lpstr>Diapositiva 1</vt:lpstr>
    </vt:vector>
  </TitlesOfParts>
  <Company>Tristán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Naimed Vergara Lope</dc:creator>
  <cp:lastModifiedBy>UT</cp:lastModifiedBy>
  <cp:revision>113</cp:revision>
  <cp:lastPrinted>2012-08-18T18:26:24Z</cp:lastPrinted>
  <dcterms:created xsi:type="dcterms:W3CDTF">2014-02-12T19:50:14Z</dcterms:created>
  <dcterms:modified xsi:type="dcterms:W3CDTF">2022-04-29T19:29:53Z</dcterms:modified>
</cp:coreProperties>
</file>