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8" r:id="rId4"/>
    <p:sldId id="259" r:id="rId5"/>
    <p:sldId id="286" r:id="rId6"/>
    <p:sldId id="260" r:id="rId7"/>
    <p:sldId id="261" r:id="rId8"/>
    <p:sldId id="285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12817475" cy="7740650"/>
  <p:notesSz cx="9925050" cy="6796088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500" kern="1200">
        <a:solidFill>
          <a:schemeClr val="bg1"/>
        </a:solidFill>
        <a:latin typeface="Arial" charset="0"/>
        <a:ea typeface="+mn-ea"/>
        <a:cs typeface="+mn-cs"/>
      </a:defRPr>
    </a:lvl1pPr>
    <a:lvl2pPr marL="757238" indent="-290513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500" kern="1200">
        <a:solidFill>
          <a:schemeClr val="bg1"/>
        </a:solidFill>
        <a:latin typeface="Arial" charset="0"/>
        <a:ea typeface="+mn-ea"/>
        <a:cs typeface="+mn-cs"/>
      </a:defRPr>
    </a:lvl2pPr>
    <a:lvl3pPr marL="1165225" indent="-231775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500" kern="1200">
        <a:solidFill>
          <a:schemeClr val="bg1"/>
        </a:solidFill>
        <a:latin typeface="Arial" charset="0"/>
        <a:ea typeface="+mn-ea"/>
        <a:cs typeface="+mn-cs"/>
      </a:defRPr>
    </a:lvl3pPr>
    <a:lvl4pPr marL="1630363" indent="-231775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500" kern="1200">
        <a:solidFill>
          <a:schemeClr val="bg1"/>
        </a:solidFill>
        <a:latin typeface="Arial" charset="0"/>
        <a:ea typeface="+mn-ea"/>
        <a:cs typeface="+mn-cs"/>
      </a:defRPr>
    </a:lvl4pPr>
    <a:lvl5pPr marL="2097088" indent="-231775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5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9">
          <p15:clr>
            <a:srgbClr val="A4A3A4"/>
          </p15:clr>
        </p15:guide>
        <p15:guide id="2" pos="40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972">
          <p15:clr>
            <a:srgbClr val="A4A3A4"/>
          </p15:clr>
        </p15:guide>
        <p15:guide id="2" pos="315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88" autoAdjust="0"/>
  </p:normalViewPr>
  <p:slideViewPr>
    <p:cSldViewPr>
      <p:cViewPr varScale="1">
        <p:scale>
          <a:sx n="74" d="100"/>
          <a:sy n="74" d="100"/>
        </p:scale>
        <p:origin x="461" y="72"/>
      </p:cViewPr>
      <p:guideLst>
        <p:guide orient="horz" pos="2439"/>
        <p:guide pos="4038"/>
      </p:guideLst>
    </p:cSldViewPr>
  </p:slideViewPr>
  <p:outlineViewPr>
    <p:cViewPr varScale="1">
      <p:scale>
        <a:sx n="170" d="200"/>
        <a:sy n="170" d="200"/>
      </p:scale>
      <p:origin x="6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1494" y="-102"/>
      </p:cViewPr>
      <p:guideLst>
        <p:guide orient="horz" pos="1972"/>
        <p:guide pos="315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0538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621338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460F5-4ACF-4870-AA94-8774CD136E69}" type="datetimeFigureOut">
              <a:rPr lang="es-MX" smtClean="0"/>
              <a:t>17/04/2022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6454775"/>
            <a:ext cx="4300538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621338" y="6454775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B8C31E-22F4-4688-9D3D-85C22D0451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49501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1"/>
          <p:cNvSpPr>
            <a:spLocks noChangeArrowheads="1"/>
          </p:cNvSpPr>
          <p:nvPr/>
        </p:nvSpPr>
        <p:spPr bwMode="auto">
          <a:xfrm>
            <a:off x="0" y="0"/>
            <a:ext cx="9925050" cy="67960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32771" name="Text Box 2"/>
          <p:cNvSpPr txBox="1">
            <a:spLocks noChangeArrowheads="1"/>
          </p:cNvSpPr>
          <p:nvPr/>
        </p:nvSpPr>
        <p:spPr bwMode="auto">
          <a:xfrm>
            <a:off x="0" y="0"/>
            <a:ext cx="43037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s-MX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21338" y="0"/>
            <a:ext cx="4302125" cy="339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defTabSz="458069"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2773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52738" y="509588"/>
            <a:ext cx="4219575" cy="2547937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92188" y="3228975"/>
            <a:ext cx="7940675" cy="305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noProof="0"/>
          </a:p>
        </p:txBody>
      </p:sp>
      <p:sp>
        <p:nvSpPr>
          <p:cNvPr id="32775" name="Text Box 6"/>
          <p:cNvSpPr txBox="1">
            <a:spLocks noChangeArrowheads="1"/>
          </p:cNvSpPr>
          <p:nvPr/>
        </p:nvSpPr>
        <p:spPr bwMode="auto">
          <a:xfrm>
            <a:off x="0" y="6454775"/>
            <a:ext cx="43037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s-MX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defTabSz="458069"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D85D5AA4-D7F6-43E6-AA91-466E7C17010C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23543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330806" algn="l" defTabSz="9323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96967" algn="l" defTabSz="9323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63128" algn="l" defTabSz="9323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29289" algn="l" defTabSz="9323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4E542461-6BF2-4E80-8AEA-233611C3AFCC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BB4AF6A1-3673-4890-A831-20F6744E8F7C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10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9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419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98BA1AE2-27D4-4825-B0C5-38A934E2C8D4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11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0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430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62AD5867-B8D8-4F47-951E-482243B70903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12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EA2BB052-EDDA-4919-A8DA-E7AFB913543A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13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50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450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84531E67-BA77-427E-BE4C-C012EBA3D91A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14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31D02D7E-34B5-4FFA-84FD-382F39E3F4D1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15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1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471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4240EA5F-665D-4932-AC18-AC550E00774A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16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81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481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B8777273-1E67-4BD5-A55B-28EB6BE0631C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17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91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491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30E20D7E-A272-4DCE-92B9-704F43EF85BB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18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1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01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8D4B8001-2BDD-46B6-80ED-9BFB3E64F165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19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12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12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C53585E2-FDC8-4564-9159-56A3468682B7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2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48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348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683813FD-084E-475D-884A-4AFA6EDA71CB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20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3530BC03-048B-4C41-8CDA-39868F3B917C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22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32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32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5BFD41C0-108B-4C25-9E59-6A4BA06B9199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23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42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42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7430DE4C-CCE0-4A2F-ACF7-D9CB1D246640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24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A91698FA-09DE-44E0-BB98-93E2E0B4D654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25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63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63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525DD855-A764-487B-BAEC-B62EF0A67C88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26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73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73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6ED88D3A-0B52-4EB2-A645-862440D1D11E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27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83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83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98CF3B13-E53F-4A5E-B64C-15E2B024F9C9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28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55116CF1-AC8C-41D2-8519-D3AF369DC723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29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04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604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5089B072-A960-41A2-9FD5-86D4FCF2FEEE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30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298E9DAD-10A0-42B2-B564-0ABC9B9D929E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3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0FDF19AA-D6EC-47B3-932F-54157C63EAC9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4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0FDF19AA-D6EC-47B3-932F-54157C63EAC9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5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AC03831C-0069-40B8-B0B5-2D79AD856936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6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8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378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D2E3F953-32C4-4DF6-8797-9424E25C73AC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7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9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389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381F91B4-CE5C-4E5B-AC30-76C5FF0366EE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8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9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399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6BE2C784-D27C-4090-9BA4-DA75B0768A5F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9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09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409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61631" y="2404876"/>
            <a:ext cx="10894217" cy="165871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23258" y="4386113"/>
            <a:ext cx="8970961" cy="1978678"/>
          </a:xfrm>
        </p:spPr>
        <p:txBody>
          <a:bodyPr/>
          <a:lstStyle>
            <a:lvl1pPr marL="0" indent="0" algn="ctr">
              <a:buNone/>
              <a:defRPr/>
            </a:lvl1pPr>
            <a:lvl2pPr marL="466161" indent="0" algn="ctr">
              <a:buNone/>
              <a:defRPr/>
            </a:lvl2pPr>
            <a:lvl3pPr marL="932322" indent="0" algn="ctr">
              <a:buNone/>
              <a:defRPr/>
            </a:lvl3pPr>
            <a:lvl4pPr marL="1398483" indent="0" algn="ctr">
              <a:buNone/>
              <a:defRPr/>
            </a:lvl4pPr>
            <a:lvl5pPr marL="1864644" indent="0" algn="ctr">
              <a:buNone/>
              <a:defRPr/>
            </a:lvl5pPr>
            <a:lvl6pPr marL="2330806" indent="0" algn="ctr">
              <a:buNone/>
              <a:defRPr/>
            </a:lvl6pPr>
            <a:lvl7pPr marL="2796967" indent="0" algn="ctr">
              <a:buNone/>
              <a:defRPr/>
            </a:lvl7pPr>
            <a:lvl8pPr marL="3263128" indent="0" algn="ctr">
              <a:buNone/>
              <a:defRPr/>
            </a:lvl8pPr>
            <a:lvl9pPr marL="3729289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7D5FE-B722-4ED6-A9FF-7879F1FAF3AC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7079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9A007-E7E1-46B7-8366-C6415DF06F28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0396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290447" y="144626"/>
            <a:ext cx="2883296" cy="676794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40557" y="144626"/>
            <a:ext cx="8497299" cy="6767949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661D0-E534-4E12-8A4F-918498C07FA4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44033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51BB8-CEEF-4F94-AA83-AED7BAA10BA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59514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12493" y="4973573"/>
            <a:ext cx="10894217" cy="1538403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12493" y="3280305"/>
            <a:ext cx="10894217" cy="1693267"/>
          </a:xfrm>
        </p:spPr>
        <p:txBody>
          <a:bodyPr anchor="b"/>
          <a:lstStyle>
            <a:lvl1pPr marL="0" indent="0">
              <a:buNone/>
              <a:defRPr sz="2000"/>
            </a:lvl1pPr>
            <a:lvl2pPr marL="466161" indent="0">
              <a:buNone/>
              <a:defRPr sz="1800"/>
            </a:lvl2pPr>
            <a:lvl3pPr marL="932322" indent="0">
              <a:buNone/>
              <a:defRPr sz="1600"/>
            </a:lvl3pPr>
            <a:lvl4pPr marL="1398483" indent="0">
              <a:buNone/>
              <a:defRPr sz="1400"/>
            </a:lvl4pPr>
            <a:lvl5pPr marL="1864644" indent="0">
              <a:buNone/>
              <a:defRPr sz="1400"/>
            </a:lvl5pPr>
            <a:lvl6pPr marL="2330806" indent="0">
              <a:buNone/>
              <a:defRPr sz="1400"/>
            </a:lvl6pPr>
            <a:lvl7pPr marL="2796967" indent="0">
              <a:buNone/>
              <a:defRPr sz="1400"/>
            </a:lvl7pPr>
            <a:lvl8pPr marL="3263128" indent="0">
              <a:buNone/>
              <a:defRPr sz="1400"/>
            </a:lvl8pPr>
            <a:lvl9pPr marL="3729289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2CD3A-18BE-4CC6-81CC-6DB18816315C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65048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0558" y="1805897"/>
            <a:ext cx="5690298" cy="5106679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83445" y="1805897"/>
            <a:ext cx="5690298" cy="5106679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6E9C9-B89F-419D-A61F-BD626BDEEA88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9258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0557" y="309728"/>
            <a:ext cx="11536364" cy="1290109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557" y="1732943"/>
            <a:ext cx="5663275" cy="72184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6161" indent="0">
              <a:buNone/>
              <a:defRPr sz="2000" b="1"/>
            </a:lvl2pPr>
            <a:lvl3pPr marL="932322" indent="0">
              <a:buNone/>
              <a:defRPr sz="1800" b="1"/>
            </a:lvl3pPr>
            <a:lvl4pPr marL="1398483" indent="0">
              <a:buNone/>
              <a:defRPr sz="1600" b="1"/>
            </a:lvl4pPr>
            <a:lvl5pPr marL="1864644" indent="0">
              <a:buNone/>
              <a:defRPr sz="1600" b="1"/>
            </a:lvl5pPr>
            <a:lvl6pPr marL="2330806" indent="0">
              <a:buNone/>
              <a:defRPr sz="1600" b="1"/>
            </a:lvl6pPr>
            <a:lvl7pPr marL="2796967" indent="0">
              <a:buNone/>
              <a:defRPr sz="1600" b="1"/>
            </a:lvl7pPr>
            <a:lvl8pPr marL="3263128" indent="0">
              <a:buNone/>
              <a:defRPr sz="1600" b="1"/>
            </a:lvl8pPr>
            <a:lvl9pPr marL="372928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0557" y="2454790"/>
            <a:ext cx="5663275" cy="44603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510465" y="1732943"/>
            <a:ext cx="5666456" cy="72184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6161" indent="0">
              <a:buNone/>
              <a:defRPr sz="2000" b="1"/>
            </a:lvl2pPr>
            <a:lvl3pPr marL="932322" indent="0">
              <a:buNone/>
              <a:defRPr sz="1800" b="1"/>
            </a:lvl3pPr>
            <a:lvl4pPr marL="1398483" indent="0">
              <a:buNone/>
              <a:defRPr sz="1600" b="1"/>
            </a:lvl4pPr>
            <a:lvl5pPr marL="1864644" indent="0">
              <a:buNone/>
              <a:defRPr sz="1600" b="1"/>
            </a:lvl5pPr>
            <a:lvl6pPr marL="2330806" indent="0">
              <a:buNone/>
              <a:defRPr sz="1600" b="1"/>
            </a:lvl6pPr>
            <a:lvl7pPr marL="2796967" indent="0">
              <a:buNone/>
              <a:defRPr sz="1600" b="1"/>
            </a:lvl7pPr>
            <a:lvl8pPr marL="3263128" indent="0">
              <a:buNone/>
              <a:defRPr sz="1600" b="1"/>
            </a:lvl8pPr>
            <a:lvl9pPr marL="372928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510465" y="2454790"/>
            <a:ext cx="5666456" cy="44603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74ED7-5945-48C1-A802-08CF8888718A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15941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D7ED3-BABB-4067-AB8F-37536113AC8A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34858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116C4-0E09-4ABC-B242-951491E61543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  <p:pic>
        <p:nvPicPr>
          <p:cNvPr id="3" name="2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89" y="316334"/>
            <a:ext cx="2376264" cy="1114766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3313" y="6393021"/>
            <a:ext cx="576064" cy="711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86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0557" y="308449"/>
            <a:ext cx="4216861" cy="131186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11596" y="308449"/>
            <a:ext cx="7165324" cy="6606686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0557" y="1620315"/>
            <a:ext cx="4216861" cy="5294820"/>
          </a:xfrm>
        </p:spPr>
        <p:txBody>
          <a:bodyPr/>
          <a:lstStyle>
            <a:lvl1pPr marL="0" indent="0">
              <a:buNone/>
              <a:defRPr sz="1400"/>
            </a:lvl1pPr>
            <a:lvl2pPr marL="466161" indent="0">
              <a:buNone/>
              <a:defRPr sz="1200"/>
            </a:lvl2pPr>
            <a:lvl3pPr marL="932322" indent="0">
              <a:buNone/>
              <a:defRPr sz="1000"/>
            </a:lvl3pPr>
            <a:lvl4pPr marL="1398483" indent="0">
              <a:buNone/>
              <a:defRPr sz="900"/>
            </a:lvl4pPr>
            <a:lvl5pPr marL="1864644" indent="0">
              <a:buNone/>
              <a:defRPr sz="900"/>
            </a:lvl5pPr>
            <a:lvl6pPr marL="2330806" indent="0">
              <a:buNone/>
              <a:defRPr sz="900"/>
            </a:lvl6pPr>
            <a:lvl7pPr marL="2796967" indent="0">
              <a:buNone/>
              <a:defRPr sz="900"/>
            </a:lvl7pPr>
            <a:lvl8pPr marL="3263128" indent="0">
              <a:buNone/>
              <a:defRPr sz="900"/>
            </a:lvl8pPr>
            <a:lvl9pPr marL="372928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97525-4074-4804-AD5A-94F42EA4046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22536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2953" y="5418968"/>
            <a:ext cx="7689849" cy="63865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12953" y="691130"/>
            <a:ext cx="7689849" cy="4644646"/>
          </a:xfrm>
        </p:spPr>
        <p:txBody>
          <a:bodyPr/>
          <a:lstStyle>
            <a:lvl1pPr marL="0" indent="0">
              <a:buNone/>
              <a:defRPr sz="3300"/>
            </a:lvl1pPr>
            <a:lvl2pPr marL="466161" indent="0">
              <a:buNone/>
              <a:defRPr sz="2900"/>
            </a:lvl2pPr>
            <a:lvl3pPr marL="932322" indent="0">
              <a:buNone/>
              <a:defRPr sz="2400"/>
            </a:lvl3pPr>
            <a:lvl4pPr marL="1398483" indent="0">
              <a:buNone/>
              <a:defRPr sz="2000"/>
            </a:lvl4pPr>
            <a:lvl5pPr marL="1864644" indent="0">
              <a:buNone/>
              <a:defRPr sz="2000"/>
            </a:lvl5pPr>
            <a:lvl6pPr marL="2330806" indent="0">
              <a:buNone/>
              <a:defRPr sz="2000"/>
            </a:lvl6pPr>
            <a:lvl7pPr marL="2796967" indent="0">
              <a:buNone/>
              <a:defRPr sz="2000"/>
            </a:lvl7pPr>
            <a:lvl8pPr marL="3263128" indent="0">
              <a:buNone/>
              <a:defRPr sz="2000"/>
            </a:lvl8pPr>
            <a:lvl9pPr marL="3729289" indent="0">
              <a:buNone/>
              <a:defRPr sz="2000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12953" y="6057623"/>
            <a:ext cx="7689849" cy="908708"/>
          </a:xfrm>
        </p:spPr>
        <p:txBody>
          <a:bodyPr/>
          <a:lstStyle>
            <a:lvl1pPr marL="0" indent="0">
              <a:buNone/>
              <a:defRPr sz="1400"/>
            </a:lvl1pPr>
            <a:lvl2pPr marL="466161" indent="0">
              <a:buNone/>
              <a:defRPr sz="1200"/>
            </a:lvl2pPr>
            <a:lvl3pPr marL="932322" indent="0">
              <a:buNone/>
              <a:defRPr sz="1000"/>
            </a:lvl3pPr>
            <a:lvl4pPr marL="1398483" indent="0">
              <a:buNone/>
              <a:defRPr sz="900"/>
            </a:lvl4pPr>
            <a:lvl5pPr marL="1864644" indent="0">
              <a:buNone/>
              <a:defRPr sz="900"/>
            </a:lvl5pPr>
            <a:lvl6pPr marL="2330806" indent="0">
              <a:buNone/>
              <a:defRPr sz="900"/>
            </a:lvl6pPr>
            <a:lvl7pPr marL="2796967" indent="0">
              <a:buNone/>
              <a:defRPr sz="900"/>
            </a:lvl7pPr>
            <a:lvl8pPr marL="3263128" indent="0">
              <a:buNone/>
              <a:defRPr sz="900"/>
            </a:lvl8pPr>
            <a:lvl9pPr marL="372928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0A650-60A2-40AA-9B92-C6510EE6B4F0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00234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41350" y="144463"/>
            <a:ext cx="1153160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8444" tIns="66790" rIns="128444" bIns="667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del texto de título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1350" y="1806575"/>
            <a:ext cx="115316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8444" tIns="66790" rIns="128444" bIns="667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los formatos del texto del esquema</a:t>
            </a:r>
          </a:p>
          <a:p>
            <a:pPr lvl="1"/>
            <a:r>
              <a:rPr lang="en-GB"/>
              <a:t>Segundo nivel del esquema</a:t>
            </a:r>
          </a:p>
          <a:p>
            <a:pPr lvl="2"/>
            <a:r>
              <a:rPr lang="en-GB"/>
              <a:t>Tercer nivel del esquema</a:t>
            </a:r>
          </a:p>
          <a:p>
            <a:pPr lvl="3"/>
            <a:r>
              <a:rPr lang="en-GB"/>
              <a:t>Cuarto nivel del esquema</a:t>
            </a:r>
          </a:p>
          <a:p>
            <a:pPr lvl="4"/>
            <a:r>
              <a:rPr lang="en-GB"/>
              <a:t>Quinto nivel del esquema</a:t>
            </a:r>
          </a:p>
          <a:p>
            <a:pPr lvl="4"/>
            <a:r>
              <a:rPr lang="en-GB"/>
              <a:t>Sexto nivel del esquema</a:t>
            </a:r>
          </a:p>
          <a:p>
            <a:pPr lvl="4"/>
            <a:r>
              <a:rPr lang="en-GB"/>
              <a:t>Séptimo nivel del esquema</a:t>
            </a:r>
          </a:p>
          <a:p>
            <a:pPr lvl="4"/>
            <a:r>
              <a:rPr lang="en-GB"/>
              <a:t>Octavo nivel del esquema</a:t>
            </a:r>
          </a:p>
          <a:p>
            <a:pPr lvl="4"/>
            <a:r>
              <a:rPr lang="en-GB"/>
              <a:t>Noveno nivel del esquema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41350" y="7123113"/>
            <a:ext cx="29908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232" tIns="46616" rIns="93232" bIns="46616" anchor="ctr"/>
          <a:lstStyle>
            <a:lvl1pPr eaLnBrk="0" hangingPunct="0"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s-MX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4378325" y="7123113"/>
            <a:ext cx="40608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232" tIns="46616" rIns="93232" bIns="46616" anchor="ctr"/>
          <a:lstStyle>
            <a:lvl1pPr eaLnBrk="0" hangingPunct="0"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s-MX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9185275" y="7175500"/>
            <a:ext cx="2987675" cy="409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128444" tIns="66790" rIns="128444" bIns="66790" numCol="1" anchor="ctr" anchorCtr="0" compatLnSpc="1">
            <a:prstTxWarp prst="textNoShape">
              <a:avLst/>
            </a:prstTxWarp>
          </a:bodyPr>
          <a:lstStyle>
            <a:lvl1pPr algn="r">
              <a:defRPr sz="17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270CE77-00BD-4BDD-AC46-333902FBF64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6397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3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6397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300">
          <a:solidFill>
            <a:srgbClr val="000000"/>
          </a:solidFill>
          <a:latin typeface="Calibri" pitchFamily="34" charset="0"/>
        </a:defRPr>
      </a:lvl2pPr>
      <a:lvl3pPr algn="ctr" defTabSz="6397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300">
          <a:solidFill>
            <a:srgbClr val="000000"/>
          </a:solidFill>
          <a:latin typeface="Calibri" pitchFamily="34" charset="0"/>
        </a:defRPr>
      </a:lvl3pPr>
      <a:lvl4pPr algn="ctr" defTabSz="6397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300">
          <a:solidFill>
            <a:srgbClr val="000000"/>
          </a:solidFill>
          <a:latin typeface="Calibri" pitchFamily="34" charset="0"/>
        </a:defRPr>
      </a:lvl4pPr>
      <a:lvl5pPr algn="ctr" defTabSz="6397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300">
          <a:solidFill>
            <a:srgbClr val="000000"/>
          </a:solidFill>
          <a:latin typeface="Calibri" pitchFamily="34" charset="0"/>
        </a:defRPr>
      </a:lvl5pPr>
      <a:lvl6pPr marL="3402329" indent="-325342" algn="ctr" defTabSz="64097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300">
          <a:solidFill>
            <a:srgbClr val="000000"/>
          </a:solidFill>
          <a:latin typeface="Calibri" pitchFamily="34" charset="0"/>
        </a:defRPr>
      </a:lvl6pPr>
      <a:lvl7pPr marL="3868490" indent="-325342" algn="ctr" defTabSz="64097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300">
          <a:solidFill>
            <a:srgbClr val="000000"/>
          </a:solidFill>
          <a:latin typeface="Calibri" pitchFamily="34" charset="0"/>
        </a:defRPr>
      </a:lvl7pPr>
      <a:lvl8pPr marL="4334651" indent="-325342" algn="ctr" defTabSz="64097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300">
          <a:solidFill>
            <a:srgbClr val="000000"/>
          </a:solidFill>
          <a:latin typeface="Calibri" pitchFamily="34" charset="0"/>
        </a:defRPr>
      </a:lvl8pPr>
      <a:lvl9pPr marL="4800812" indent="-325342" algn="ctr" defTabSz="64097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300">
          <a:solidFill>
            <a:srgbClr val="000000"/>
          </a:solidFill>
          <a:latin typeface="Calibri" pitchFamily="34" charset="0"/>
        </a:defRPr>
      </a:lvl9pPr>
    </p:titleStyle>
    <p:bodyStyle>
      <a:lvl1pPr marL="485775" indent="-485775" algn="l" defTabSz="639763" rtl="0" eaLnBrk="0" fontAlgn="base" hangingPunct="0">
        <a:spcBef>
          <a:spcPts val="116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000000"/>
          </a:solidFill>
          <a:latin typeface="+mn-lt"/>
          <a:ea typeface="+mn-ea"/>
          <a:cs typeface="+mn-cs"/>
        </a:defRPr>
      </a:lvl1pPr>
      <a:lvl2pPr marL="1058863" indent="-406400" algn="l" defTabSz="639763" rtl="0" eaLnBrk="0" fontAlgn="base" hangingPunct="0">
        <a:spcBef>
          <a:spcPts val="10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+mn-lt"/>
        </a:defRPr>
      </a:lvl2pPr>
      <a:lvl3pPr marL="1630363" indent="-325438" algn="l" defTabSz="639763" rtl="0" eaLnBrk="0" fontAlgn="base" hangingPunct="0"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500">
          <a:solidFill>
            <a:srgbClr val="000000"/>
          </a:solidFill>
          <a:latin typeface="+mn-lt"/>
        </a:defRPr>
      </a:lvl3pPr>
      <a:lvl4pPr marL="2281238" indent="-322263" algn="l" defTabSz="639763" rtl="0" eaLnBrk="0" fontAlgn="base" hangingPunct="0">
        <a:spcBef>
          <a:spcPts val="71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900">
          <a:solidFill>
            <a:srgbClr val="000000"/>
          </a:solidFill>
          <a:latin typeface="+mn-lt"/>
        </a:defRPr>
      </a:lvl4pPr>
      <a:lvl5pPr marL="2935288" indent="-323850" algn="l" defTabSz="639763" rtl="0" eaLnBrk="0" fontAlgn="base" hangingPunct="0">
        <a:spcBef>
          <a:spcPts val="71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900">
          <a:solidFill>
            <a:srgbClr val="000000"/>
          </a:solidFill>
          <a:latin typeface="+mn-lt"/>
        </a:defRPr>
      </a:lvl5pPr>
      <a:lvl6pPr marL="3402329" indent="-325342" algn="l" defTabSz="640972" rtl="0" eaLnBrk="0" fontAlgn="base" hangingPunct="0">
        <a:spcBef>
          <a:spcPts val="714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900">
          <a:solidFill>
            <a:srgbClr val="000000"/>
          </a:solidFill>
          <a:latin typeface="+mn-lt"/>
        </a:defRPr>
      </a:lvl6pPr>
      <a:lvl7pPr marL="3868490" indent="-325342" algn="l" defTabSz="640972" rtl="0" eaLnBrk="0" fontAlgn="base" hangingPunct="0">
        <a:spcBef>
          <a:spcPts val="714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900">
          <a:solidFill>
            <a:srgbClr val="000000"/>
          </a:solidFill>
          <a:latin typeface="+mn-lt"/>
        </a:defRPr>
      </a:lvl7pPr>
      <a:lvl8pPr marL="4334651" indent="-325342" algn="l" defTabSz="640972" rtl="0" eaLnBrk="0" fontAlgn="base" hangingPunct="0">
        <a:spcBef>
          <a:spcPts val="714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900">
          <a:solidFill>
            <a:srgbClr val="000000"/>
          </a:solidFill>
          <a:latin typeface="+mn-lt"/>
        </a:defRPr>
      </a:lvl8pPr>
      <a:lvl9pPr marL="4800812" indent="-325342" algn="l" defTabSz="640972" rtl="0" eaLnBrk="0" fontAlgn="base" hangingPunct="0">
        <a:spcBef>
          <a:spcPts val="714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900">
          <a:solidFill>
            <a:srgbClr val="000000"/>
          </a:solidFill>
          <a:latin typeface="+mn-lt"/>
        </a:defRPr>
      </a:lvl9pPr>
    </p:bodyStyle>
    <p:otherStyle>
      <a:defPPr>
        <a:defRPr lang="es-MX"/>
      </a:defPPr>
      <a:lvl1pPr marL="0" algn="l" defTabSz="932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161" algn="l" defTabSz="932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322" algn="l" defTabSz="932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8483" algn="l" defTabSz="932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4644" algn="l" defTabSz="932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0806" algn="l" defTabSz="932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6967" algn="l" defTabSz="932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3128" algn="l" defTabSz="932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29289" algn="l" defTabSz="932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22.xml"/><Relationship Id="rId18" Type="http://schemas.openxmlformats.org/officeDocument/2006/relationships/slide" Target="slide14.xml"/><Relationship Id="rId26" Type="http://schemas.openxmlformats.org/officeDocument/2006/relationships/slide" Target="slide29.xml"/><Relationship Id="rId3" Type="http://schemas.openxmlformats.org/officeDocument/2006/relationships/slide" Target="slide1.xml"/><Relationship Id="rId21" Type="http://schemas.openxmlformats.org/officeDocument/2006/relationships/slide" Target="slide16.xml"/><Relationship Id="rId7" Type="http://schemas.openxmlformats.org/officeDocument/2006/relationships/slide" Target="slide10.xml"/><Relationship Id="rId12" Type="http://schemas.openxmlformats.org/officeDocument/2006/relationships/slide" Target="slide15.xml"/><Relationship Id="rId17" Type="http://schemas.openxmlformats.org/officeDocument/2006/relationships/slide" Target="slide20.xml"/><Relationship Id="rId25" Type="http://schemas.openxmlformats.org/officeDocument/2006/relationships/slide" Target="slide28.xml"/><Relationship Id="rId2" Type="http://schemas.openxmlformats.org/officeDocument/2006/relationships/notesSlide" Target="../notesSlides/notesSlide1.xml"/><Relationship Id="rId16" Type="http://schemas.openxmlformats.org/officeDocument/2006/relationships/slide" Target="slide21.xml"/><Relationship Id="rId20" Type="http://schemas.openxmlformats.org/officeDocument/2006/relationships/slide" Target="slide19.xml"/><Relationship Id="rId29" Type="http://schemas.openxmlformats.org/officeDocument/2006/relationships/slide" Target="slide24.xml"/><Relationship Id="rId1" Type="http://schemas.openxmlformats.org/officeDocument/2006/relationships/slideLayout" Target="../slideLayouts/slideLayout9.xml"/><Relationship Id="rId6" Type="http://schemas.openxmlformats.org/officeDocument/2006/relationships/slide" Target="slide7.xml"/><Relationship Id="rId11" Type="http://schemas.openxmlformats.org/officeDocument/2006/relationships/slide" Target="slide3.xml"/><Relationship Id="rId24" Type="http://schemas.openxmlformats.org/officeDocument/2006/relationships/slide" Target="slide27.xml"/><Relationship Id="rId32" Type="http://schemas.openxmlformats.org/officeDocument/2006/relationships/image" Target="../media/image4.png"/><Relationship Id="rId5" Type="http://schemas.openxmlformats.org/officeDocument/2006/relationships/slide" Target="slide6.xml"/><Relationship Id="rId15" Type="http://schemas.openxmlformats.org/officeDocument/2006/relationships/slide" Target="slide12.xml"/><Relationship Id="rId23" Type="http://schemas.openxmlformats.org/officeDocument/2006/relationships/slide" Target="slide18.xml"/><Relationship Id="rId28" Type="http://schemas.openxmlformats.org/officeDocument/2006/relationships/slide" Target="slide23.xml"/><Relationship Id="rId10" Type="http://schemas.openxmlformats.org/officeDocument/2006/relationships/slide" Target="slide9.xml"/><Relationship Id="rId19" Type="http://schemas.openxmlformats.org/officeDocument/2006/relationships/slide" Target="slide13.xml"/><Relationship Id="rId31" Type="http://schemas.openxmlformats.org/officeDocument/2006/relationships/image" Target="../media/image3.png"/><Relationship Id="rId4" Type="http://schemas.openxmlformats.org/officeDocument/2006/relationships/slide" Target="slide4.xml"/><Relationship Id="rId9" Type="http://schemas.openxmlformats.org/officeDocument/2006/relationships/slide" Target="slide8.xml"/><Relationship Id="rId14" Type="http://schemas.openxmlformats.org/officeDocument/2006/relationships/hyperlink" Target="Director%20General" TargetMode="External"/><Relationship Id="rId22" Type="http://schemas.openxmlformats.org/officeDocument/2006/relationships/slide" Target="slide17.xml"/><Relationship Id="rId27" Type="http://schemas.openxmlformats.org/officeDocument/2006/relationships/slide" Target="slide26.xml"/><Relationship Id="rId30" Type="http://schemas.openxmlformats.org/officeDocument/2006/relationships/slide" Target="slide2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>
            <a:hlinkClick r:id="rId3" action="ppaction://hlinksldjump" tooltip="1. Diapositiva 1"/>
          </p:cNvPr>
          <p:cNvSpPr txBox="1">
            <a:spLocks noChangeArrowheads="1"/>
          </p:cNvSpPr>
          <p:nvPr/>
        </p:nvSpPr>
        <p:spPr bwMode="auto">
          <a:xfrm>
            <a:off x="6264721" y="541338"/>
            <a:ext cx="1657350" cy="304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H. Junta Directiva</a:t>
            </a:r>
          </a:p>
        </p:txBody>
      </p:sp>
      <p:sp>
        <p:nvSpPr>
          <p:cNvPr id="3075" name="Text Box 2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1224062" y="1998663"/>
            <a:ext cx="2592387" cy="3429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00" b="1" dirty="0">
                <a:solidFill>
                  <a:srgbClr val="000000"/>
                </a:solidFill>
              </a:rPr>
              <a:t>Dirección de Planeación y Evaluación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617146" y="104905"/>
            <a:ext cx="2807815" cy="44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2000" b="1" dirty="0">
                <a:solidFill>
                  <a:srgbClr val="0033CC"/>
                </a:solidFill>
              </a:rPr>
              <a:t>O r g a n i g r a m a</a:t>
            </a:r>
          </a:p>
        </p:txBody>
      </p:sp>
      <p:sp>
        <p:nvSpPr>
          <p:cNvPr id="3077" name="Text Box 6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2880345" y="3942581"/>
            <a:ext cx="1800200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00" b="1" dirty="0">
                <a:solidFill>
                  <a:srgbClr val="000000"/>
                </a:solidFill>
              </a:rPr>
              <a:t>Depto. Planeación y Programación</a:t>
            </a:r>
          </a:p>
        </p:txBody>
      </p:sp>
      <p:sp>
        <p:nvSpPr>
          <p:cNvPr id="3078" name="Text Box 7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504826" y="3870573"/>
            <a:ext cx="1799455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 anchorCtr="1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00" b="1" dirty="0">
                <a:solidFill>
                  <a:srgbClr val="000000"/>
                </a:solidFill>
              </a:rPr>
              <a:t>Depto. Estadística e Investigación</a:t>
            </a:r>
          </a:p>
        </p:txBody>
      </p:sp>
      <p:sp>
        <p:nvSpPr>
          <p:cNvPr id="3079" name="Text Box 8">
            <a:hlinkClick r:id="rId7" action="ppaction://hlinksldjump"/>
          </p:cNvPr>
          <p:cNvSpPr txBox="1">
            <a:spLocks noChangeArrowheads="1"/>
          </p:cNvSpPr>
          <p:nvPr/>
        </p:nvSpPr>
        <p:spPr bwMode="auto">
          <a:xfrm>
            <a:off x="504826" y="4590653"/>
            <a:ext cx="1799455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 anchorCtr="1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950" b="1" dirty="0">
                <a:solidFill>
                  <a:srgbClr val="000000"/>
                </a:solidFill>
              </a:rPr>
              <a:t>Depto. Organización, Procesos Administrativos y Transparencia</a:t>
            </a:r>
          </a:p>
        </p:txBody>
      </p:sp>
      <p:sp>
        <p:nvSpPr>
          <p:cNvPr id="3080" name="Text Box 9">
            <a:hlinkClick r:id="rId8" action="ppaction://hlinksldjump"/>
          </p:cNvPr>
          <p:cNvSpPr txBox="1">
            <a:spLocks noChangeArrowheads="1"/>
          </p:cNvSpPr>
          <p:nvPr/>
        </p:nvSpPr>
        <p:spPr bwMode="auto">
          <a:xfrm>
            <a:off x="504081" y="5310733"/>
            <a:ext cx="1799456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 anchorCtr="1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00" b="1">
                <a:solidFill>
                  <a:srgbClr val="000000"/>
                </a:solidFill>
              </a:rPr>
              <a:t>Depto. Difusión Institucional</a:t>
            </a:r>
          </a:p>
        </p:txBody>
      </p:sp>
      <p:sp>
        <p:nvSpPr>
          <p:cNvPr id="3081" name="Text Box 14">
            <a:hlinkClick r:id="rId9" action="ppaction://hlinksldjump"/>
          </p:cNvPr>
          <p:cNvSpPr txBox="1">
            <a:spLocks noChangeArrowheads="1"/>
          </p:cNvSpPr>
          <p:nvPr/>
        </p:nvSpPr>
        <p:spPr bwMode="auto">
          <a:xfrm>
            <a:off x="2880345" y="5310733"/>
            <a:ext cx="1800201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 anchorCtr="1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00" b="1">
                <a:solidFill>
                  <a:srgbClr val="000000"/>
                </a:solidFill>
              </a:rPr>
              <a:t>Depto. Evaluación e Innovación</a:t>
            </a:r>
          </a:p>
        </p:txBody>
      </p:sp>
      <p:sp>
        <p:nvSpPr>
          <p:cNvPr id="3082" name="Text Box 15">
            <a:hlinkClick r:id="rId10" action="ppaction://hlinksldjump"/>
          </p:cNvPr>
          <p:cNvSpPr txBox="1">
            <a:spLocks noChangeArrowheads="1"/>
          </p:cNvSpPr>
          <p:nvPr/>
        </p:nvSpPr>
        <p:spPr bwMode="auto">
          <a:xfrm>
            <a:off x="2880345" y="4662413"/>
            <a:ext cx="1764333" cy="39846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 anchorCtr="1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00" b="1" dirty="0">
                <a:solidFill>
                  <a:srgbClr val="000000"/>
                </a:solidFill>
              </a:rPr>
              <a:t>Depto. Presupuesto</a:t>
            </a:r>
          </a:p>
        </p:txBody>
      </p:sp>
      <p:sp>
        <p:nvSpPr>
          <p:cNvPr id="3083" name="Line 24"/>
          <p:cNvSpPr>
            <a:spLocks noChangeShapeType="1"/>
          </p:cNvSpPr>
          <p:nvPr/>
        </p:nvSpPr>
        <p:spPr bwMode="auto">
          <a:xfrm>
            <a:off x="2592387" y="1854200"/>
            <a:ext cx="7919217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084" name="Text Box 45">
            <a:hlinkClick r:id="rId11" action="ppaction://hlinksldjump"/>
          </p:cNvPr>
          <p:cNvSpPr txBox="1">
            <a:spLocks noChangeArrowheads="1"/>
          </p:cNvSpPr>
          <p:nvPr/>
        </p:nvSpPr>
        <p:spPr bwMode="auto">
          <a:xfrm>
            <a:off x="2080741" y="1406525"/>
            <a:ext cx="1663700" cy="3032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>
                <a:solidFill>
                  <a:srgbClr val="000000"/>
                </a:solidFill>
              </a:rPr>
              <a:t>Comisario Público</a:t>
            </a:r>
          </a:p>
        </p:txBody>
      </p:sp>
      <p:sp>
        <p:nvSpPr>
          <p:cNvPr id="3085" name="Line 64"/>
          <p:cNvSpPr>
            <a:spLocks noChangeShapeType="1"/>
          </p:cNvSpPr>
          <p:nvPr/>
        </p:nvSpPr>
        <p:spPr bwMode="auto">
          <a:xfrm>
            <a:off x="2592313" y="2360439"/>
            <a:ext cx="0" cy="141461"/>
          </a:xfrm>
          <a:prstGeom prst="line">
            <a:avLst/>
          </a:prstGeom>
          <a:noFill/>
          <a:ln w="15875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086" name="Line 40"/>
          <p:cNvSpPr>
            <a:spLocks noChangeShapeType="1"/>
          </p:cNvSpPr>
          <p:nvPr/>
        </p:nvSpPr>
        <p:spPr bwMode="auto">
          <a:xfrm>
            <a:off x="2592313" y="1854200"/>
            <a:ext cx="1587" cy="158750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087" name="Line 20"/>
          <p:cNvSpPr>
            <a:spLocks noChangeShapeType="1"/>
          </p:cNvSpPr>
          <p:nvPr/>
        </p:nvSpPr>
        <p:spPr bwMode="auto">
          <a:xfrm>
            <a:off x="73025" y="6013977"/>
            <a:ext cx="12744450" cy="1587"/>
          </a:xfrm>
          <a:prstGeom prst="line">
            <a:avLst/>
          </a:prstGeom>
          <a:noFill/>
          <a:ln w="15875">
            <a:solidFill>
              <a:srgbClr val="4F81BD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088" name="Line 64"/>
          <p:cNvSpPr>
            <a:spLocks noChangeShapeType="1"/>
          </p:cNvSpPr>
          <p:nvPr/>
        </p:nvSpPr>
        <p:spPr bwMode="auto">
          <a:xfrm>
            <a:off x="287338" y="3448843"/>
            <a:ext cx="0" cy="2724945"/>
          </a:xfrm>
          <a:prstGeom prst="line">
            <a:avLst/>
          </a:prstGeom>
          <a:noFill/>
          <a:ln w="15875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089" name="Text Box 15">
            <a:hlinkClick r:id="rId12" action="ppaction://hlinksldjump"/>
          </p:cNvPr>
          <p:cNvSpPr txBox="1">
            <a:spLocks noChangeArrowheads="1"/>
          </p:cNvSpPr>
          <p:nvPr/>
        </p:nvSpPr>
        <p:spPr bwMode="auto">
          <a:xfrm>
            <a:off x="504825" y="6318597"/>
            <a:ext cx="2087563" cy="296467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50" b="1" dirty="0">
                <a:solidFill>
                  <a:srgbClr val="000000"/>
                </a:solidFill>
              </a:rPr>
              <a:t>Delegaciones Regionales (7)</a:t>
            </a:r>
          </a:p>
        </p:txBody>
      </p:sp>
      <p:sp>
        <p:nvSpPr>
          <p:cNvPr id="3090" name="Text Box 15">
            <a:hlinkClick r:id="rId12" action="ppaction://hlinksldjump"/>
          </p:cNvPr>
          <p:cNvSpPr txBox="1">
            <a:spLocks noChangeArrowheads="1"/>
          </p:cNvSpPr>
          <p:nvPr/>
        </p:nvSpPr>
        <p:spPr bwMode="auto">
          <a:xfrm>
            <a:off x="504081" y="6966669"/>
            <a:ext cx="2087563" cy="30416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Planteles (117)</a:t>
            </a:r>
            <a:endParaRPr lang="es-MX" sz="1600" b="1" dirty="0">
              <a:solidFill>
                <a:srgbClr val="000000"/>
              </a:solidFill>
            </a:endParaRPr>
          </a:p>
        </p:txBody>
      </p:sp>
      <p:sp>
        <p:nvSpPr>
          <p:cNvPr id="3091" name="Text Box 15">
            <a:hlinkClick r:id="rId12" action="ppaction://hlinksldjump"/>
          </p:cNvPr>
          <p:cNvSpPr txBox="1">
            <a:spLocks noChangeArrowheads="1"/>
          </p:cNvSpPr>
          <p:nvPr/>
        </p:nvSpPr>
        <p:spPr bwMode="auto">
          <a:xfrm>
            <a:off x="2663825" y="6275693"/>
            <a:ext cx="3960813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24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s-MX" sz="1000" b="1" dirty="0">
                <a:solidFill>
                  <a:srgbClr val="000000"/>
                </a:solidFill>
              </a:rPr>
              <a:t> Acapulco               - Tierra Caliente         - Norte</a:t>
            </a:r>
          </a:p>
          <a:p>
            <a:pPr eaLnBrk="1" hangingPunct="1"/>
            <a:r>
              <a:rPr lang="es-MX" sz="1000" b="1" dirty="0">
                <a:solidFill>
                  <a:srgbClr val="000000"/>
                </a:solidFill>
              </a:rPr>
              <a:t>- Centro                    - Costa Grande</a:t>
            </a:r>
          </a:p>
          <a:p>
            <a:pPr eaLnBrk="1" hangingPunct="1">
              <a:buFontTx/>
              <a:buChar char="-"/>
            </a:pPr>
            <a:r>
              <a:rPr lang="es-MX" sz="1000" b="1" dirty="0">
                <a:solidFill>
                  <a:srgbClr val="000000"/>
                </a:solidFill>
              </a:rPr>
              <a:t> Costa Chica           - Montaña</a:t>
            </a:r>
          </a:p>
        </p:txBody>
      </p:sp>
      <p:sp>
        <p:nvSpPr>
          <p:cNvPr id="3092" name="Text Box 15">
            <a:hlinkClick r:id="rId12" action="ppaction://hlinksldjump"/>
          </p:cNvPr>
          <p:cNvSpPr txBox="1">
            <a:spLocks noChangeArrowheads="1"/>
          </p:cNvSpPr>
          <p:nvPr/>
        </p:nvSpPr>
        <p:spPr bwMode="auto">
          <a:xfrm>
            <a:off x="2663825" y="6823075"/>
            <a:ext cx="42497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24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s-MX" sz="1000" b="1" dirty="0">
                <a:solidFill>
                  <a:srgbClr val="000000"/>
                </a:solidFill>
              </a:rPr>
              <a:t>45 Planteles Oficiales                      - 5 Particulares Incorporados                  </a:t>
            </a:r>
          </a:p>
          <a:p>
            <a:pPr eaLnBrk="1" hangingPunct="1">
              <a:buFontTx/>
              <a:buChar char="-"/>
            </a:pPr>
            <a:r>
              <a:rPr lang="es-MX" sz="1000" b="1" dirty="0">
                <a:solidFill>
                  <a:srgbClr val="000000"/>
                </a:solidFill>
              </a:rPr>
              <a:t>13 Extensiones                                 - 3 semiescolarizados</a:t>
            </a:r>
          </a:p>
          <a:p>
            <a:pPr eaLnBrk="1" hangingPunct="1">
              <a:buFontTx/>
              <a:buChar char="-"/>
            </a:pPr>
            <a:r>
              <a:rPr lang="es-MX" sz="1000" b="1" dirty="0">
                <a:solidFill>
                  <a:srgbClr val="000000"/>
                </a:solidFill>
              </a:rPr>
              <a:t> 34 Planteles por Cooperación       - 3 Por Asociación Civil</a:t>
            </a:r>
          </a:p>
          <a:p>
            <a:pPr eaLnBrk="1" hangingPunct="1">
              <a:buFontTx/>
              <a:buChar char="-"/>
            </a:pPr>
            <a:r>
              <a:rPr lang="es-MX" sz="1000" b="1" dirty="0">
                <a:solidFill>
                  <a:srgbClr val="000000"/>
                </a:solidFill>
              </a:rPr>
              <a:t> 3 EMSAD	                       - 11 Municipales Incorporados</a:t>
            </a:r>
          </a:p>
        </p:txBody>
      </p:sp>
      <p:sp>
        <p:nvSpPr>
          <p:cNvPr id="3093" name="Line 64"/>
          <p:cNvSpPr>
            <a:spLocks noChangeShapeType="1"/>
          </p:cNvSpPr>
          <p:nvPr/>
        </p:nvSpPr>
        <p:spPr bwMode="auto">
          <a:xfrm>
            <a:off x="1584201" y="6677372"/>
            <a:ext cx="0" cy="289297"/>
          </a:xfrm>
          <a:prstGeom prst="line">
            <a:avLst/>
          </a:prstGeom>
          <a:noFill/>
          <a:ln w="15875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095" name="Line 24"/>
          <p:cNvSpPr>
            <a:spLocks noChangeShapeType="1"/>
          </p:cNvSpPr>
          <p:nvPr/>
        </p:nvSpPr>
        <p:spPr bwMode="auto">
          <a:xfrm>
            <a:off x="287338" y="5741988"/>
            <a:ext cx="217487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>
            <a:off x="287338" y="5526509"/>
            <a:ext cx="217487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097" name="Line 24"/>
          <p:cNvSpPr>
            <a:spLocks noChangeShapeType="1"/>
          </p:cNvSpPr>
          <p:nvPr/>
        </p:nvSpPr>
        <p:spPr bwMode="auto">
          <a:xfrm>
            <a:off x="287338" y="4806429"/>
            <a:ext cx="217487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098" name="Line 24"/>
          <p:cNvSpPr>
            <a:spLocks noChangeShapeType="1"/>
          </p:cNvSpPr>
          <p:nvPr/>
        </p:nvSpPr>
        <p:spPr bwMode="auto">
          <a:xfrm>
            <a:off x="287338" y="4086225"/>
            <a:ext cx="217487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02" name="Text Box 5">
            <a:hlinkClick r:id="rId11" action="ppaction://hlinksldjump"/>
          </p:cNvPr>
          <p:cNvSpPr txBox="1">
            <a:spLocks noChangeArrowheads="1"/>
          </p:cNvSpPr>
          <p:nvPr/>
        </p:nvSpPr>
        <p:spPr bwMode="auto">
          <a:xfrm>
            <a:off x="9864725" y="1422400"/>
            <a:ext cx="1724025" cy="3032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Contraloría Interna</a:t>
            </a:r>
          </a:p>
        </p:txBody>
      </p:sp>
      <p:sp>
        <p:nvSpPr>
          <p:cNvPr id="3103" name="Text Box 19">
            <a:hlinkClick r:id="rId13" action="ppaction://hlinksldjump"/>
          </p:cNvPr>
          <p:cNvSpPr txBox="1">
            <a:spLocks noChangeArrowheads="1"/>
          </p:cNvSpPr>
          <p:nvPr/>
        </p:nvSpPr>
        <p:spPr bwMode="auto">
          <a:xfrm>
            <a:off x="9216950" y="1998663"/>
            <a:ext cx="2592387" cy="35877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Dirección Administrativa</a:t>
            </a:r>
          </a:p>
        </p:txBody>
      </p:sp>
      <p:sp>
        <p:nvSpPr>
          <p:cNvPr id="3104" name="Line 20"/>
          <p:cNvSpPr>
            <a:spLocks noChangeShapeType="1"/>
          </p:cNvSpPr>
          <p:nvPr/>
        </p:nvSpPr>
        <p:spPr bwMode="auto">
          <a:xfrm>
            <a:off x="3708772" y="1566863"/>
            <a:ext cx="3348037" cy="0"/>
          </a:xfrm>
          <a:prstGeom prst="line">
            <a:avLst/>
          </a:prstGeom>
          <a:noFill/>
          <a:ln w="15875">
            <a:solidFill>
              <a:srgbClr val="4F81BD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05" name="Line 22"/>
          <p:cNvSpPr>
            <a:spLocks noChangeShapeType="1"/>
          </p:cNvSpPr>
          <p:nvPr/>
        </p:nvSpPr>
        <p:spPr bwMode="auto">
          <a:xfrm>
            <a:off x="7056809" y="1277938"/>
            <a:ext cx="0" cy="576262"/>
          </a:xfrm>
          <a:prstGeom prst="line">
            <a:avLst/>
          </a:prstGeom>
          <a:noFill/>
          <a:ln w="15875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06" name="Text Box 44">
            <a:hlinkClick r:id="" action="ppaction://hlinkshowjump?jump=nextslide"/>
            <a:hlinkHover r:id="rId14" action="ppaction://program"/>
          </p:cNvPr>
          <p:cNvSpPr txBox="1">
            <a:spLocks noChangeArrowheads="1"/>
          </p:cNvSpPr>
          <p:nvPr/>
        </p:nvSpPr>
        <p:spPr bwMode="auto">
          <a:xfrm>
            <a:off x="6191547" y="1062013"/>
            <a:ext cx="1657350" cy="3032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Dirección General</a:t>
            </a:r>
          </a:p>
        </p:txBody>
      </p:sp>
      <p:sp>
        <p:nvSpPr>
          <p:cNvPr id="3107" name="Text Box 46">
            <a:hlinkClick r:id="rId15" action="ppaction://hlinksldjump"/>
          </p:cNvPr>
          <p:cNvSpPr txBox="1">
            <a:spLocks noChangeArrowheads="1"/>
          </p:cNvSpPr>
          <p:nvPr/>
        </p:nvSpPr>
        <p:spPr bwMode="auto">
          <a:xfrm>
            <a:off x="5545138" y="1998117"/>
            <a:ext cx="2934494" cy="30416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wrap="squar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Dirección Académica</a:t>
            </a:r>
          </a:p>
        </p:txBody>
      </p:sp>
      <p:sp>
        <p:nvSpPr>
          <p:cNvPr id="3108" name="Line 47"/>
          <p:cNvSpPr>
            <a:spLocks noChangeShapeType="1"/>
          </p:cNvSpPr>
          <p:nvPr/>
        </p:nvSpPr>
        <p:spPr bwMode="auto">
          <a:xfrm flipH="1">
            <a:off x="7055222" y="846138"/>
            <a:ext cx="0" cy="215875"/>
          </a:xfrm>
          <a:prstGeom prst="line">
            <a:avLst/>
          </a:prstGeom>
          <a:noFill/>
          <a:ln w="635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09" name="Line 40"/>
          <p:cNvSpPr>
            <a:spLocks noChangeShapeType="1"/>
          </p:cNvSpPr>
          <p:nvPr/>
        </p:nvSpPr>
        <p:spPr bwMode="auto">
          <a:xfrm>
            <a:off x="10511605" y="1854200"/>
            <a:ext cx="1588" cy="158750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10" name="Text Box 10">
            <a:hlinkClick r:id="rId16" action="ppaction://hlinksldjump"/>
          </p:cNvPr>
          <p:cNvSpPr txBox="1">
            <a:spLocks noChangeArrowheads="1"/>
          </p:cNvSpPr>
          <p:nvPr/>
        </p:nvSpPr>
        <p:spPr bwMode="auto">
          <a:xfrm>
            <a:off x="7272833" y="5382493"/>
            <a:ext cx="1656184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Depto. Servicios Estudiantiles</a:t>
            </a:r>
          </a:p>
          <a:p>
            <a:pPr algn="ctr" eaLnBrk="1" hangingPunct="1"/>
            <a:endParaRPr lang="es-MX" sz="800" b="1" dirty="0">
              <a:solidFill>
                <a:srgbClr val="000000"/>
              </a:solidFill>
            </a:endParaRPr>
          </a:p>
        </p:txBody>
      </p:sp>
      <p:sp>
        <p:nvSpPr>
          <p:cNvPr id="3111" name="Text Box 10">
            <a:hlinkClick r:id="rId17" action="ppaction://hlinksldjump"/>
          </p:cNvPr>
          <p:cNvSpPr txBox="1">
            <a:spLocks noChangeArrowheads="1"/>
          </p:cNvSpPr>
          <p:nvPr/>
        </p:nvSpPr>
        <p:spPr bwMode="auto">
          <a:xfrm>
            <a:off x="5153891" y="5454179"/>
            <a:ext cx="1758902" cy="36036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00" b="1" dirty="0">
                <a:solidFill>
                  <a:srgbClr val="000000"/>
                </a:solidFill>
              </a:rPr>
              <a:t>Depto. Educación Virtual</a:t>
            </a:r>
          </a:p>
          <a:p>
            <a:pPr algn="ctr" eaLnBrk="1" hangingPunct="1"/>
            <a:endParaRPr lang="es-MX" sz="1100" b="1" dirty="0">
              <a:solidFill>
                <a:srgbClr val="000000"/>
              </a:solidFill>
            </a:endParaRPr>
          </a:p>
        </p:txBody>
      </p:sp>
      <p:sp>
        <p:nvSpPr>
          <p:cNvPr id="3112" name="Line 24"/>
          <p:cNvSpPr>
            <a:spLocks noChangeShapeType="1"/>
          </p:cNvSpPr>
          <p:nvPr/>
        </p:nvSpPr>
        <p:spPr bwMode="auto">
          <a:xfrm>
            <a:off x="7055222" y="1566069"/>
            <a:ext cx="2809503" cy="794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13" name="Text Box 44">
            <a:hlinkClick r:id="rId11" action="ppaction://hlinksldjump"/>
          </p:cNvPr>
          <p:cNvSpPr txBox="1">
            <a:spLocks noChangeArrowheads="1"/>
          </p:cNvSpPr>
          <p:nvPr/>
        </p:nvSpPr>
        <p:spPr bwMode="auto">
          <a:xfrm>
            <a:off x="9864725" y="990600"/>
            <a:ext cx="1728788" cy="35877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>
                <a:solidFill>
                  <a:srgbClr val="000000"/>
                </a:solidFill>
              </a:rPr>
              <a:t>Fundación</a:t>
            </a:r>
          </a:p>
        </p:txBody>
      </p:sp>
      <p:sp>
        <p:nvSpPr>
          <p:cNvPr id="3114" name="Line 20"/>
          <p:cNvSpPr>
            <a:spLocks noChangeShapeType="1"/>
          </p:cNvSpPr>
          <p:nvPr/>
        </p:nvSpPr>
        <p:spPr bwMode="auto">
          <a:xfrm flipV="1">
            <a:off x="7848897" y="1198885"/>
            <a:ext cx="2015827" cy="14733"/>
          </a:xfrm>
          <a:prstGeom prst="line">
            <a:avLst/>
          </a:prstGeom>
          <a:noFill/>
          <a:ln w="15875">
            <a:solidFill>
              <a:srgbClr val="4F81BD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15" name="Line 40"/>
          <p:cNvSpPr>
            <a:spLocks noChangeShapeType="1"/>
          </p:cNvSpPr>
          <p:nvPr/>
        </p:nvSpPr>
        <p:spPr bwMode="auto">
          <a:xfrm>
            <a:off x="7055222" y="1854200"/>
            <a:ext cx="1587" cy="158750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16" name="Text Box 10">
            <a:hlinkClick r:id="rId18" action="ppaction://hlinksldjump"/>
          </p:cNvPr>
          <p:cNvSpPr txBox="1">
            <a:spLocks noChangeArrowheads="1"/>
          </p:cNvSpPr>
          <p:nvPr/>
        </p:nvSpPr>
        <p:spPr bwMode="auto">
          <a:xfrm>
            <a:off x="5184601" y="3299037"/>
            <a:ext cx="1677145" cy="42727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wrap="squar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950" b="1" dirty="0">
                <a:solidFill>
                  <a:srgbClr val="000000"/>
                </a:solidFill>
              </a:rPr>
              <a:t>Depto. Apoyo y </a:t>
            </a:r>
            <a:r>
              <a:rPr lang="es-MX" sz="950" b="1" dirty="0" err="1">
                <a:solidFill>
                  <a:srgbClr val="000000"/>
                </a:solidFill>
              </a:rPr>
              <a:t>Eval</a:t>
            </a:r>
            <a:r>
              <a:rPr lang="es-MX" sz="950" b="1" dirty="0">
                <a:solidFill>
                  <a:srgbClr val="000000"/>
                </a:solidFill>
              </a:rPr>
              <a:t>. de la Practica Docente</a:t>
            </a:r>
          </a:p>
        </p:txBody>
      </p:sp>
      <p:sp>
        <p:nvSpPr>
          <p:cNvPr id="3117" name="Text Box 50">
            <a:hlinkClick r:id="rId19" action="ppaction://hlinksldjump"/>
          </p:cNvPr>
          <p:cNvSpPr txBox="1">
            <a:spLocks noChangeArrowheads="1"/>
          </p:cNvSpPr>
          <p:nvPr/>
        </p:nvSpPr>
        <p:spPr bwMode="auto">
          <a:xfrm>
            <a:off x="2592313" y="2820822"/>
            <a:ext cx="2088282" cy="473439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wrap="squar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Subdirección de </a:t>
            </a:r>
            <a:r>
              <a:rPr lang="es-MX" sz="1100" b="1" dirty="0" err="1">
                <a:solidFill>
                  <a:srgbClr val="000000"/>
                </a:solidFill>
              </a:rPr>
              <a:t>Program</a:t>
            </a:r>
            <a:r>
              <a:rPr lang="es-MX" sz="1100" b="1" dirty="0">
                <a:solidFill>
                  <a:srgbClr val="000000"/>
                </a:solidFill>
              </a:rPr>
              <a:t>.</a:t>
            </a:r>
          </a:p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y Presupuesto</a:t>
            </a:r>
          </a:p>
        </p:txBody>
      </p:sp>
      <p:sp>
        <p:nvSpPr>
          <p:cNvPr id="3118" name="Text Box 10">
            <a:hlinkClick r:id="rId20" action="ppaction://hlinksldjump"/>
          </p:cNvPr>
          <p:cNvSpPr txBox="1">
            <a:spLocks noChangeArrowheads="1"/>
          </p:cNvSpPr>
          <p:nvPr/>
        </p:nvSpPr>
        <p:spPr bwMode="auto">
          <a:xfrm>
            <a:off x="7272833" y="4733925"/>
            <a:ext cx="1656184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 anchorCtr="1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Depto. Vinculación y Equidad de Género</a:t>
            </a:r>
          </a:p>
        </p:txBody>
      </p:sp>
      <p:sp>
        <p:nvSpPr>
          <p:cNvPr id="3119" name="Text Box 10">
            <a:hlinkClick r:id="rId21" action="ppaction://hlinksldjump"/>
          </p:cNvPr>
          <p:cNvSpPr txBox="1">
            <a:spLocks noChangeArrowheads="1"/>
          </p:cNvSpPr>
          <p:nvPr/>
        </p:nvSpPr>
        <p:spPr bwMode="auto">
          <a:xfrm>
            <a:off x="5184601" y="4043444"/>
            <a:ext cx="1720766" cy="433388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00" b="1" dirty="0">
                <a:solidFill>
                  <a:srgbClr val="000000"/>
                </a:solidFill>
              </a:rPr>
              <a:t>Depto. </a:t>
            </a:r>
          </a:p>
          <a:p>
            <a:pPr algn="ctr" eaLnBrk="1" hangingPunct="1"/>
            <a:r>
              <a:rPr lang="es-MX" sz="1000" b="1" dirty="0">
                <a:solidFill>
                  <a:srgbClr val="000000"/>
                </a:solidFill>
              </a:rPr>
              <a:t>Control Escolar</a:t>
            </a:r>
          </a:p>
          <a:p>
            <a:pPr algn="ctr" eaLnBrk="1" hangingPunct="1"/>
            <a:endParaRPr lang="es-MX" sz="1000" b="1" dirty="0">
              <a:solidFill>
                <a:srgbClr val="000000"/>
              </a:solidFill>
            </a:endParaRPr>
          </a:p>
        </p:txBody>
      </p:sp>
      <p:sp>
        <p:nvSpPr>
          <p:cNvPr id="3120" name="Text Box 10">
            <a:hlinkClick r:id="rId22" action="ppaction://hlinksldjump"/>
          </p:cNvPr>
          <p:cNvSpPr txBox="1">
            <a:spLocks noChangeArrowheads="1"/>
          </p:cNvSpPr>
          <p:nvPr/>
        </p:nvSpPr>
        <p:spPr bwMode="auto">
          <a:xfrm>
            <a:off x="7272833" y="4057299"/>
            <a:ext cx="1656184" cy="433388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00" b="1" dirty="0">
                <a:solidFill>
                  <a:srgbClr val="000000"/>
                </a:solidFill>
              </a:rPr>
              <a:t>Depto. Evaluación de Comp. Estudiantiles</a:t>
            </a:r>
          </a:p>
        </p:txBody>
      </p:sp>
      <p:sp>
        <p:nvSpPr>
          <p:cNvPr id="3121" name="Text Box 10">
            <a:hlinkClick r:id="rId12" action="ppaction://hlinksldjump"/>
          </p:cNvPr>
          <p:cNvSpPr txBox="1">
            <a:spLocks noChangeArrowheads="1"/>
          </p:cNvSpPr>
          <p:nvPr/>
        </p:nvSpPr>
        <p:spPr bwMode="auto">
          <a:xfrm>
            <a:off x="7272833" y="3292921"/>
            <a:ext cx="1656184" cy="433388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 anchorCtr="1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950" b="1" dirty="0">
                <a:solidFill>
                  <a:srgbClr val="000000"/>
                </a:solidFill>
              </a:rPr>
              <a:t>Depto. Capacitación y Formación Docente</a:t>
            </a:r>
          </a:p>
        </p:txBody>
      </p:sp>
      <p:sp>
        <p:nvSpPr>
          <p:cNvPr id="3122" name="Text Box 10">
            <a:hlinkClick r:id="rId23" action="ppaction://hlinksldjump"/>
          </p:cNvPr>
          <p:cNvSpPr txBox="1">
            <a:spLocks noChangeArrowheads="1"/>
          </p:cNvSpPr>
          <p:nvPr/>
        </p:nvSpPr>
        <p:spPr bwMode="auto">
          <a:xfrm>
            <a:off x="5153891" y="4733925"/>
            <a:ext cx="1758902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 anchorCtr="1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950" b="1" dirty="0">
                <a:solidFill>
                  <a:srgbClr val="000000"/>
                </a:solidFill>
              </a:rPr>
              <a:t>Depto. Extensión y Eventos Institucionales</a:t>
            </a:r>
          </a:p>
        </p:txBody>
      </p:sp>
      <p:sp>
        <p:nvSpPr>
          <p:cNvPr id="3124" name="Line 40"/>
          <p:cNvSpPr>
            <a:spLocks noChangeShapeType="1"/>
          </p:cNvSpPr>
          <p:nvPr/>
        </p:nvSpPr>
        <p:spPr bwMode="auto">
          <a:xfrm>
            <a:off x="7051964" y="2299855"/>
            <a:ext cx="4845" cy="3370695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25" name="Line 24"/>
          <p:cNvSpPr>
            <a:spLocks noChangeShapeType="1"/>
          </p:cNvSpPr>
          <p:nvPr/>
        </p:nvSpPr>
        <p:spPr bwMode="auto">
          <a:xfrm>
            <a:off x="7056809" y="3438525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26" name="Line 24"/>
          <p:cNvSpPr>
            <a:spLocks noChangeShapeType="1"/>
          </p:cNvSpPr>
          <p:nvPr/>
        </p:nvSpPr>
        <p:spPr bwMode="auto">
          <a:xfrm>
            <a:off x="4968701" y="4233098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27" name="Line 24"/>
          <p:cNvSpPr>
            <a:spLocks noChangeShapeType="1"/>
          </p:cNvSpPr>
          <p:nvPr/>
        </p:nvSpPr>
        <p:spPr bwMode="auto">
          <a:xfrm>
            <a:off x="7056933" y="4258398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28" name="Line 24"/>
          <p:cNvSpPr>
            <a:spLocks noChangeShapeType="1"/>
          </p:cNvSpPr>
          <p:nvPr/>
        </p:nvSpPr>
        <p:spPr bwMode="auto">
          <a:xfrm>
            <a:off x="7056933" y="5670550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29" name="Line 40"/>
          <p:cNvSpPr>
            <a:spLocks noChangeShapeType="1"/>
          </p:cNvSpPr>
          <p:nvPr/>
        </p:nvSpPr>
        <p:spPr bwMode="auto">
          <a:xfrm>
            <a:off x="4970165" y="3092017"/>
            <a:ext cx="0" cy="2520232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30" name="Line 24"/>
          <p:cNvSpPr>
            <a:spLocks noChangeShapeType="1"/>
          </p:cNvSpPr>
          <p:nvPr/>
        </p:nvSpPr>
        <p:spPr bwMode="auto">
          <a:xfrm>
            <a:off x="4968577" y="3438525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31" name="Line 24"/>
          <p:cNvSpPr>
            <a:spLocks noChangeShapeType="1"/>
          </p:cNvSpPr>
          <p:nvPr/>
        </p:nvSpPr>
        <p:spPr bwMode="auto">
          <a:xfrm>
            <a:off x="4968701" y="4949825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32" name="Line 24"/>
          <p:cNvSpPr>
            <a:spLocks noChangeShapeType="1"/>
          </p:cNvSpPr>
          <p:nvPr/>
        </p:nvSpPr>
        <p:spPr bwMode="auto">
          <a:xfrm>
            <a:off x="7056933" y="4949825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33" name="Line 24"/>
          <p:cNvSpPr>
            <a:spLocks noChangeShapeType="1"/>
          </p:cNvSpPr>
          <p:nvPr/>
        </p:nvSpPr>
        <p:spPr bwMode="auto">
          <a:xfrm>
            <a:off x="4968701" y="5626227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34" name="Line 24"/>
          <p:cNvSpPr>
            <a:spLocks noChangeShapeType="1"/>
          </p:cNvSpPr>
          <p:nvPr/>
        </p:nvSpPr>
        <p:spPr bwMode="auto">
          <a:xfrm>
            <a:off x="4970165" y="3078237"/>
            <a:ext cx="2086644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35" name="Line 40"/>
          <p:cNvSpPr>
            <a:spLocks noChangeShapeType="1"/>
          </p:cNvSpPr>
          <p:nvPr/>
        </p:nvSpPr>
        <p:spPr bwMode="auto">
          <a:xfrm>
            <a:off x="10513193" y="2357438"/>
            <a:ext cx="1587" cy="158750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36" name="Text Box 53">
            <a:hlinkClick r:id="rId24" action="ppaction://hlinksldjump"/>
          </p:cNvPr>
          <p:cNvSpPr txBox="1">
            <a:spLocks noChangeArrowheads="1"/>
          </p:cNvSpPr>
          <p:nvPr/>
        </p:nvSpPr>
        <p:spPr bwMode="auto">
          <a:xfrm>
            <a:off x="11089257" y="4086597"/>
            <a:ext cx="1404217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Depto. Recursos</a:t>
            </a:r>
          </a:p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 Financieros</a:t>
            </a:r>
          </a:p>
        </p:txBody>
      </p:sp>
      <p:sp>
        <p:nvSpPr>
          <p:cNvPr id="3137" name="Text Box 53">
            <a:hlinkClick r:id="rId25" action="ppaction://hlinksldjump"/>
          </p:cNvPr>
          <p:cNvSpPr txBox="1">
            <a:spLocks noChangeArrowheads="1"/>
          </p:cNvSpPr>
          <p:nvPr/>
        </p:nvSpPr>
        <p:spPr bwMode="auto">
          <a:xfrm>
            <a:off x="11089257" y="4733925"/>
            <a:ext cx="1404217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Depto. de Contabilidad</a:t>
            </a:r>
          </a:p>
        </p:txBody>
      </p:sp>
      <p:sp>
        <p:nvSpPr>
          <p:cNvPr id="3138" name="Text Box 53">
            <a:hlinkClick r:id="rId26" action="ppaction://hlinksldjump"/>
          </p:cNvPr>
          <p:cNvSpPr txBox="1">
            <a:spLocks noChangeArrowheads="1"/>
          </p:cNvSpPr>
          <p:nvPr/>
        </p:nvSpPr>
        <p:spPr bwMode="auto">
          <a:xfrm>
            <a:off x="11115079" y="5382493"/>
            <a:ext cx="1414338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950" b="1" dirty="0">
                <a:solidFill>
                  <a:srgbClr val="000000"/>
                </a:solidFill>
              </a:rPr>
              <a:t>Depto. Recursos Materiales y </a:t>
            </a:r>
            <a:r>
              <a:rPr lang="es-MX" sz="950" b="1" dirty="0" err="1">
                <a:solidFill>
                  <a:srgbClr val="000000"/>
                </a:solidFill>
              </a:rPr>
              <a:t>Serv</a:t>
            </a:r>
            <a:r>
              <a:rPr lang="es-MX" sz="950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139" name="Text Box 53">
            <a:hlinkClick r:id="rId27" action="ppaction://hlinksldjump"/>
          </p:cNvPr>
          <p:cNvSpPr txBox="1">
            <a:spLocks noChangeArrowheads="1"/>
          </p:cNvSpPr>
          <p:nvPr/>
        </p:nvSpPr>
        <p:spPr bwMode="auto">
          <a:xfrm>
            <a:off x="10980811" y="2862263"/>
            <a:ext cx="1548606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Subdirección Financiera</a:t>
            </a:r>
          </a:p>
        </p:txBody>
      </p:sp>
      <p:sp>
        <p:nvSpPr>
          <p:cNvPr id="3140" name="Line 40"/>
          <p:cNvSpPr>
            <a:spLocks noChangeShapeType="1"/>
          </p:cNvSpPr>
          <p:nvPr/>
        </p:nvSpPr>
        <p:spPr bwMode="auto">
          <a:xfrm>
            <a:off x="10873233" y="3798888"/>
            <a:ext cx="124" cy="1799629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41" name="Line 24"/>
          <p:cNvSpPr>
            <a:spLocks noChangeShapeType="1"/>
          </p:cNvSpPr>
          <p:nvPr/>
        </p:nvSpPr>
        <p:spPr bwMode="auto">
          <a:xfrm>
            <a:off x="10873357" y="5598517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42" name="Line 24"/>
          <p:cNvSpPr>
            <a:spLocks noChangeShapeType="1"/>
          </p:cNvSpPr>
          <p:nvPr/>
        </p:nvSpPr>
        <p:spPr bwMode="auto">
          <a:xfrm>
            <a:off x="10873357" y="4302125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43" name="Line 24"/>
          <p:cNvSpPr>
            <a:spLocks noChangeShapeType="1"/>
          </p:cNvSpPr>
          <p:nvPr/>
        </p:nvSpPr>
        <p:spPr bwMode="auto">
          <a:xfrm>
            <a:off x="9649097" y="2516188"/>
            <a:ext cx="2088232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44" name="Line 24"/>
          <p:cNvSpPr>
            <a:spLocks noChangeShapeType="1"/>
          </p:cNvSpPr>
          <p:nvPr/>
        </p:nvSpPr>
        <p:spPr bwMode="auto">
          <a:xfrm>
            <a:off x="10873357" y="4949825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45" name="Line 24"/>
          <p:cNvSpPr>
            <a:spLocks noChangeShapeType="1"/>
          </p:cNvSpPr>
          <p:nvPr/>
        </p:nvSpPr>
        <p:spPr bwMode="auto">
          <a:xfrm>
            <a:off x="10873357" y="3798888"/>
            <a:ext cx="864618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46" name="Line 40"/>
          <p:cNvSpPr>
            <a:spLocks noChangeShapeType="1"/>
          </p:cNvSpPr>
          <p:nvPr/>
        </p:nvSpPr>
        <p:spPr bwMode="auto">
          <a:xfrm>
            <a:off x="11735742" y="3294063"/>
            <a:ext cx="1587" cy="504825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47" name="Line 40"/>
          <p:cNvSpPr>
            <a:spLocks noChangeShapeType="1"/>
          </p:cNvSpPr>
          <p:nvPr/>
        </p:nvSpPr>
        <p:spPr bwMode="auto">
          <a:xfrm>
            <a:off x="9647509" y="2515755"/>
            <a:ext cx="1588" cy="1152525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48" name="Line 40"/>
          <p:cNvSpPr>
            <a:spLocks noChangeShapeType="1"/>
          </p:cNvSpPr>
          <p:nvPr/>
        </p:nvSpPr>
        <p:spPr bwMode="auto">
          <a:xfrm>
            <a:off x="11737329" y="2501900"/>
            <a:ext cx="0" cy="360363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49" name="Text Box 53">
            <a:hlinkClick r:id="rId28" action="ppaction://hlinksldjump"/>
          </p:cNvPr>
          <p:cNvSpPr txBox="1">
            <a:spLocks noChangeArrowheads="1"/>
          </p:cNvSpPr>
          <p:nvPr/>
        </p:nvSpPr>
        <p:spPr bwMode="auto">
          <a:xfrm>
            <a:off x="9289058" y="4086225"/>
            <a:ext cx="1368151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Depto. Recursos Humanos</a:t>
            </a:r>
          </a:p>
        </p:txBody>
      </p:sp>
      <p:sp>
        <p:nvSpPr>
          <p:cNvPr id="3150" name="Text Box 53">
            <a:hlinkClick r:id="rId29" action="ppaction://hlinksldjump"/>
          </p:cNvPr>
          <p:cNvSpPr txBox="1">
            <a:spLocks noChangeArrowheads="1"/>
          </p:cNvSpPr>
          <p:nvPr/>
        </p:nvSpPr>
        <p:spPr bwMode="auto">
          <a:xfrm>
            <a:off x="9295260" y="5382493"/>
            <a:ext cx="1433957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Depto. Asuntos </a:t>
            </a:r>
          </a:p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Jurídicos</a:t>
            </a:r>
          </a:p>
        </p:txBody>
      </p:sp>
      <p:sp>
        <p:nvSpPr>
          <p:cNvPr id="3151" name="Text Box 53">
            <a:hlinkClick r:id="rId30" action="ppaction://hlinksldjump"/>
          </p:cNvPr>
          <p:cNvSpPr txBox="1">
            <a:spLocks noChangeArrowheads="1"/>
          </p:cNvSpPr>
          <p:nvPr/>
        </p:nvSpPr>
        <p:spPr bwMode="auto">
          <a:xfrm>
            <a:off x="9289058" y="4733925"/>
            <a:ext cx="1368151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Depto. de Informática</a:t>
            </a:r>
            <a:endParaRPr lang="es-MX" sz="1100" b="1" dirty="0">
              <a:solidFill>
                <a:schemeClr val="tx1"/>
              </a:solidFill>
            </a:endParaRPr>
          </a:p>
        </p:txBody>
      </p:sp>
      <p:sp>
        <p:nvSpPr>
          <p:cNvPr id="3152" name="Line 40"/>
          <p:cNvSpPr>
            <a:spLocks noChangeShapeType="1"/>
          </p:cNvSpPr>
          <p:nvPr/>
        </p:nvSpPr>
        <p:spPr bwMode="auto">
          <a:xfrm>
            <a:off x="9073033" y="3654425"/>
            <a:ext cx="0" cy="2016125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53" name="Line 24"/>
          <p:cNvSpPr>
            <a:spLocks noChangeShapeType="1"/>
          </p:cNvSpPr>
          <p:nvPr/>
        </p:nvSpPr>
        <p:spPr bwMode="auto">
          <a:xfrm>
            <a:off x="9073157" y="5670550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54" name="Line 24"/>
          <p:cNvSpPr>
            <a:spLocks noChangeShapeType="1"/>
          </p:cNvSpPr>
          <p:nvPr/>
        </p:nvSpPr>
        <p:spPr bwMode="auto">
          <a:xfrm>
            <a:off x="9073157" y="4949825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55" name="Line 24"/>
          <p:cNvSpPr>
            <a:spLocks noChangeShapeType="1"/>
          </p:cNvSpPr>
          <p:nvPr/>
        </p:nvSpPr>
        <p:spPr bwMode="auto">
          <a:xfrm>
            <a:off x="9073157" y="4302125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56" name="Line 24"/>
          <p:cNvSpPr>
            <a:spLocks noChangeShapeType="1"/>
          </p:cNvSpPr>
          <p:nvPr/>
        </p:nvSpPr>
        <p:spPr bwMode="auto">
          <a:xfrm flipV="1">
            <a:off x="9073157" y="3652835"/>
            <a:ext cx="575938" cy="12702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86" name="Line 24"/>
          <p:cNvSpPr>
            <a:spLocks noChangeShapeType="1"/>
          </p:cNvSpPr>
          <p:nvPr/>
        </p:nvSpPr>
        <p:spPr bwMode="auto">
          <a:xfrm>
            <a:off x="1224062" y="2501900"/>
            <a:ext cx="2448893" cy="274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87" name="Line 40"/>
          <p:cNvSpPr>
            <a:spLocks noChangeShapeType="1"/>
          </p:cNvSpPr>
          <p:nvPr/>
        </p:nvSpPr>
        <p:spPr bwMode="auto">
          <a:xfrm>
            <a:off x="3672433" y="2502173"/>
            <a:ext cx="1" cy="318649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88" name="Line 40"/>
          <p:cNvSpPr>
            <a:spLocks noChangeShapeType="1"/>
          </p:cNvSpPr>
          <p:nvPr/>
        </p:nvSpPr>
        <p:spPr bwMode="auto">
          <a:xfrm flipH="1">
            <a:off x="3672433" y="3294262"/>
            <a:ext cx="1" cy="288031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89" name="Line 24"/>
          <p:cNvSpPr>
            <a:spLocks noChangeShapeType="1"/>
          </p:cNvSpPr>
          <p:nvPr/>
        </p:nvSpPr>
        <p:spPr bwMode="auto">
          <a:xfrm>
            <a:off x="2664321" y="3582293"/>
            <a:ext cx="1008634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90" name="Line 40"/>
          <p:cNvSpPr>
            <a:spLocks noChangeShapeType="1"/>
          </p:cNvSpPr>
          <p:nvPr/>
        </p:nvSpPr>
        <p:spPr bwMode="auto">
          <a:xfrm>
            <a:off x="2664321" y="3582293"/>
            <a:ext cx="0" cy="1871662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91" name="Line 24"/>
          <p:cNvSpPr>
            <a:spLocks noChangeShapeType="1"/>
          </p:cNvSpPr>
          <p:nvPr/>
        </p:nvSpPr>
        <p:spPr bwMode="auto">
          <a:xfrm>
            <a:off x="2664321" y="4158357"/>
            <a:ext cx="216024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92" name="Line 24"/>
          <p:cNvSpPr>
            <a:spLocks noChangeShapeType="1"/>
          </p:cNvSpPr>
          <p:nvPr/>
        </p:nvSpPr>
        <p:spPr bwMode="auto">
          <a:xfrm flipV="1">
            <a:off x="2664321" y="4861644"/>
            <a:ext cx="216024" cy="2938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93" name="Line 24"/>
          <p:cNvSpPr>
            <a:spLocks noChangeShapeType="1"/>
          </p:cNvSpPr>
          <p:nvPr/>
        </p:nvSpPr>
        <p:spPr bwMode="auto">
          <a:xfrm>
            <a:off x="2664321" y="5454500"/>
            <a:ext cx="216024" cy="149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94" name="Line 40"/>
          <p:cNvSpPr>
            <a:spLocks noChangeShapeType="1"/>
          </p:cNvSpPr>
          <p:nvPr/>
        </p:nvSpPr>
        <p:spPr bwMode="auto">
          <a:xfrm flipH="1">
            <a:off x="1224062" y="2502174"/>
            <a:ext cx="99" cy="934088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95" name="Line 24"/>
          <p:cNvSpPr>
            <a:spLocks noChangeShapeType="1"/>
          </p:cNvSpPr>
          <p:nvPr/>
        </p:nvSpPr>
        <p:spPr bwMode="auto">
          <a:xfrm>
            <a:off x="287338" y="3436261"/>
            <a:ext cx="936697" cy="2016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96" name="Line 24"/>
          <p:cNvSpPr>
            <a:spLocks noChangeShapeType="1"/>
          </p:cNvSpPr>
          <p:nvPr/>
        </p:nvSpPr>
        <p:spPr bwMode="auto">
          <a:xfrm>
            <a:off x="288057" y="6172565"/>
            <a:ext cx="1296144" cy="2016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97" name="Line 40"/>
          <p:cNvSpPr>
            <a:spLocks noChangeShapeType="1"/>
          </p:cNvSpPr>
          <p:nvPr/>
        </p:nvSpPr>
        <p:spPr bwMode="auto">
          <a:xfrm>
            <a:off x="1582615" y="6174581"/>
            <a:ext cx="0" cy="101717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pic>
        <p:nvPicPr>
          <p:cNvPr id="98" name="Imagen 97">
            <a:extLst>
              <a:ext uri="{FF2B5EF4-FFF2-40B4-BE49-F238E27FC236}">
                <a16:creationId xmlns:a16="http://schemas.microsoft.com/office/drawing/2014/main" id="{3C8EE5AA-81A1-4785-820B-1390BE69C896}"/>
              </a:ext>
            </a:extLst>
          </p:cNvPr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3233" y="261013"/>
            <a:ext cx="1318895" cy="652145"/>
          </a:xfrm>
          <a:prstGeom prst="rect">
            <a:avLst/>
          </a:prstGeom>
        </p:spPr>
      </p:pic>
      <p:pic>
        <p:nvPicPr>
          <p:cNvPr id="99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DFD44AAC-3022-4424-94F4-8E29566505BD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0262" y="321831"/>
            <a:ext cx="2696546" cy="83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576263" y="1638300"/>
            <a:ext cx="207486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649288" y="4302125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11268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501188" y="7432675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2903538" y="2257425"/>
            <a:ext cx="5207000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232" tIns="46616" rIns="93232" bIns="46616" anchor="ctr"/>
          <a:lstStyle>
            <a:lvl1pPr eaLnBrk="0" hangingPunct="0"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s-MX"/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504825" y="1998663"/>
            <a:ext cx="9713913" cy="216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Proponer las políticas y los lineamientos para la realización de estudios de organización y modernización administrativa, así como de procedimientos administrativos que contribuyan al logro de los objetivos del Colegio;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Llevar el registro y control de la normatividad administrativa aprobada por la H. Junta Directiva y la Dirección General del Colegio de Bachilleres;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Proponer de acuerdo con las políticas y programas de modernización administrativa, establecidos por el gobierno estatal, los cambios estructurales, legales, funcionales y operacionales de la institución;</a:t>
            </a:r>
          </a:p>
          <a:p>
            <a:pPr eaLnBrk="1" hangingPunct="1">
              <a:buFontTx/>
              <a:buChar char="-"/>
            </a:pPr>
            <a:r>
              <a:rPr lang="es-ES" sz="1200" dirty="0">
                <a:solidFill>
                  <a:schemeClr val="tx1"/>
                </a:solidFill>
              </a:rPr>
              <a:t> Supervisar que el crecimiento de las áreas responda a las necesidades reales del Colegio;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Organizar, instrumentar y dar seguimiento a los procesos administrativos licitatorios, conforme a la Ley de Adquisiciones, Arrendamientos y Servicios del Sector Público y la Ley de Administración de Recursos Materiales del Estado de Guerrero;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Participar en el ámbito de su competencia, en coordinación con el Departamento de Informática y sistemas, en la realización de las funciones derivadas de la </a:t>
            </a:r>
            <a:r>
              <a:rPr lang="es-MX" sz="1200" dirty="0">
                <a:solidFill>
                  <a:schemeClr val="tx1"/>
                </a:solidFill>
              </a:rPr>
              <a:t>Ley Número 207 de Transparencia y Acceso a la Información Pública del Estado de Guerrero</a:t>
            </a:r>
            <a:r>
              <a:rPr lang="es-ES" sz="1200" dirty="0">
                <a:solidFill>
                  <a:schemeClr val="tx1"/>
                </a:solidFill>
              </a:rPr>
              <a:t>; 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11271" name="Text Box 6"/>
          <p:cNvSpPr txBox="1">
            <a:spLocks noChangeArrowheads="1"/>
          </p:cNvSpPr>
          <p:nvPr/>
        </p:nvSpPr>
        <p:spPr bwMode="auto">
          <a:xfrm>
            <a:off x="482600" y="4733925"/>
            <a:ext cx="1201737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Elaborar y en su caso proponer los proyectos de reglamentación interna de las oficinas centrales y de los plantes escolares, así como verificar su vigencia;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las modificaciones necesarias a la organización interna, y atender las que formule la Junta Directiva, así como los criterios adoptados por el Director General, que apoyados en las necesidades del servicio impliquen cambios en la institución;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Implementar, desarrollar y actualizar los procedimientos y métodos administrativos, que permitan al Colegio elevar su eficiencia y eficacia para el logro de los objetivos propuestos;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Implementar mecanismos y políticas de innovación en materia de organización y procesos administrativos, adaptándolos a las necesidades del Colegio y los planteles;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1272" name="Text Box 7"/>
          <p:cNvSpPr txBox="1">
            <a:spLocks noChangeArrowheads="1"/>
          </p:cNvSpPr>
          <p:nvPr/>
        </p:nvSpPr>
        <p:spPr bwMode="auto">
          <a:xfrm>
            <a:off x="4316413" y="428625"/>
            <a:ext cx="389255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>
                <a:solidFill>
                  <a:srgbClr val="0033CC"/>
                </a:solidFill>
              </a:rPr>
              <a:t>Lic.  Noé Bustamante B.</a:t>
            </a:r>
          </a:p>
        </p:txBody>
      </p:sp>
      <p:sp>
        <p:nvSpPr>
          <p:cNvPr id="11273" name="Text Box 8"/>
          <p:cNvSpPr txBox="1">
            <a:spLocks noChangeArrowheads="1"/>
          </p:cNvSpPr>
          <p:nvPr/>
        </p:nvSpPr>
        <p:spPr bwMode="auto">
          <a:xfrm>
            <a:off x="3671888" y="750888"/>
            <a:ext cx="5756275" cy="75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Jefe del Departamento de Organización, Procesos Administrativos y Transparencia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9DF7C1AC-313F-48DA-813B-4A66DFBBE61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4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3D1FF856-389D-4555-8679-4B15DA0F7B3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801688" y="1935163"/>
            <a:ext cx="2125662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793750" y="423068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12292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401175" y="7432675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647700" y="2501900"/>
            <a:ext cx="11306175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Acordar con el Director de Planeación y Evaluación los asuntos de su competencia y los demás que le sean encomendados;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Organizar, coordinar, vigilar y controlar internamente el desarrollo de las actividades que correspondan a cada una de las funciones administrativas que le son inherentes, para fortalecer y elevar la imagen institucional;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Editar los informes de actividades para su adecuada difusión a través de publicaciones mensuales, electrónicas e impresas;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las políticas en materia de imagen y difusión institucional;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Proporcionar asesoría técnica y/o apoyo en materia de comunicación social a las unidades administrativas que pertenezcan a éste organismo, así como a los planteles adscritos al mismo;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Evaluar el impacto de las políticas de imagen y difusión institucional del Colegio, y proponer las medidas y mecanismos tendientes a su fortalecimiento;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400050" y="4797425"/>
            <a:ext cx="11337925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Elaborar los boletines informativos de las funciones del Colegio, y difundirlos a la comunidad en general;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la divulgación en forma de las actividades académicas, administrativas, culturales y deportivas a través del órgano informativo del Colegio y demás medios internos de comunicación;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Realizar el monitoreo en los medios de comunicación sobre temas relacionados con los objetivos del Colegio para su análisis y toma de decisiones;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Elaborar los materiales audiovisuales e impresos para difundir la oferta educativa del Colegio y los servicios adicionales para los estudiantes;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el programa de difusión de la oferta educativa para la captación de alumnos de nuevo ingreso;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Definir las políticas de mejoramiento institucional vinculadas a la difusión, y establecer criterios que favorezcan las relaciones humanas de la Institución ante los organismos públicos y privados;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2295" name="Text Box 6"/>
          <p:cNvSpPr txBox="1">
            <a:spLocks noChangeArrowheads="1"/>
          </p:cNvSpPr>
          <p:nvPr/>
        </p:nvSpPr>
        <p:spPr bwMode="auto">
          <a:xfrm>
            <a:off x="3842345" y="428625"/>
            <a:ext cx="5587778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 Luis Enrique Bahena Gamarra</a:t>
            </a:r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3529013" y="774700"/>
            <a:ext cx="6408737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>
                <a:solidFill>
                  <a:srgbClr val="000000"/>
                </a:solidFill>
              </a:rPr>
              <a:t>Cargo: Jefe del Departamento de Difusión Institucional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8FAA3B56-27B0-4795-9232-5997AE85598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71D1A346-3BFF-41C5-BD90-1C9B840CF0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720725" y="1998663"/>
            <a:ext cx="2074863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522288" y="4435475"/>
            <a:ext cx="3100387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13316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310688" y="7432675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684213" y="2474913"/>
            <a:ext cx="10980737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y establecer las normas, las políticas y los lineamientos generales para el desarrollo de las actividades de los departamentos que integran la Dirección Académica, considerando la política educativa nacional;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Autorizar previo acuerdo con el C. Director General, el programa anual de necesidades en material de consumo, equipo y servicios requeridos para el funcionamiento de los departamentos que la integran, conforme a las políticas y los lineamientos establecidos;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Vigilar que la planeación y el desarrollo de los programas de las unidades administrativas que la integran, se realicen de acuerdo con los objetivos y las políticas institucionales;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la relación con instituciones educativas y organismos públicos y privados, a fin de mantener intercambios académicos, culturales y deportivos;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Definir los criterios, mecanismos y estudios que permitan efectuar mejoras en los programas y en las actividades, como resultado de las evaluaciones de las áreas que integran a la Dirección;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3318" name="Text Box 5"/>
          <p:cNvSpPr txBox="1">
            <a:spLocks noChangeArrowheads="1"/>
          </p:cNvSpPr>
          <p:nvPr/>
        </p:nvSpPr>
        <p:spPr bwMode="auto">
          <a:xfrm>
            <a:off x="655638" y="4946650"/>
            <a:ext cx="10577512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Definir el perfil del Bachiller;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Promover las actividades de actualización y formación docente para mejorar la calidad de la enseñanza;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Orientar y asesorar académicamente a profesores de los Planteles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Evaluar la labor docente, así como los planes y programas de estudio, técnicas y métodos de enseñanza;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Implantar un sistema de seguimiento de programas que permitan conocer el avance docente y el aprovechamiento de los alumnos;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Planear y organizar en coordinación con las otras áreas las reuniones de evaluación y planeación semestral con directores de plantel;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3319" name="Text Box 6"/>
          <p:cNvSpPr txBox="1">
            <a:spLocks noChangeArrowheads="1"/>
          </p:cNvSpPr>
          <p:nvPr/>
        </p:nvSpPr>
        <p:spPr bwMode="auto">
          <a:xfrm>
            <a:off x="3805238" y="428625"/>
            <a:ext cx="4855207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Dra. Libertad Sánchez Carreto</a:t>
            </a:r>
          </a:p>
        </p:txBody>
      </p:sp>
      <p:sp>
        <p:nvSpPr>
          <p:cNvPr id="13320" name="Text Box 7"/>
          <p:cNvSpPr txBox="1">
            <a:spLocks noChangeArrowheads="1"/>
          </p:cNvSpPr>
          <p:nvPr/>
        </p:nvSpPr>
        <p:spPr bwMode="auto">
          <a:xfrm>
            <a:off x="3816350" y="763588"/>
            <a:ext cx="4243388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Cargo: Directora Académica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380ED73B-482D-4C5E-9259-D8690F22ED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2098E297-C392-47BE-8BB3-21F03D0EB7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05163" y="2962384"/>
            <a:ext cx="640715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sz="2800" dirty="0">
                <a:latin typeface="Arial"/>
                <a:ea typeface="Calibri"/>
              </a:rPr>
              <a:t>Evaluar el ejercicio presupuestal y la ejecución de las acciones programadas con base al presupuesto autorizado</a:t>
            </a:r>
            <a:endParaRPr lang="es-MX" dirty="0"/>
          </a:p>
        </p:txBody>
      </p:sp>
      <p:pic>
        <p:nvPicPr>
          <p:cNvPr id="6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2966BD03-518C-4EC9-A695-DC0D162289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64521" y="2574181"/>
            <a:ext cx="4270866" cy="1324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901700" y="1854200"/>
            <a:ext cx="2125663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811213" y="3941763"/>
            <a:ext cx="2933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</a:t>
            </a:r>
          </a:p>
        </p:txBody>
      </p:sp>
      <p:sp>
        <p:nvSpPr>
          <p:cNvPr id="15364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310688" y="7432675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863600" y="2286000"/>
            <a:ext cx="11017250" cy="141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Revisar la documentación y supervisar la correcta aplicación en planteles de los planes y programas de estudio, así como el seguimiento y evaluación de la práctica docente de los diferentes núcleos del plan de estudios (núcleo básico, formación para el trabajo, formación propedéutica y actividades de extensión cultural y deportiva) en las diferentes modalidades (escolarizada, semiescolarizada y EMSAD);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y evaluar los planes y programas de estudio en general, acorde a los objetivos y las políticas de la Dirección General de Bachillerato, al enfoque de competencias, de género, atendiendo a la diversidad e interculturalidad;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Realizar los estudios de factibilidad que nos permitan actualizar la oferta educativa en el núcleo de formación propedéutica, con la finalidad de garantizar al alumno los conocimientos y habilidades para su inserción en el nivel superior;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805238" y="428625"/>
            <a:ext cx="5921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>
                <a:solidFill>
                  <a:srgbClr val="0033CC"/>
                </a:solidFill>
              </a:rPr>
              <a:t>Lic. Mariela Claudia Alarcón Albarrán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3816350" y="774700"/>
            <a:ext cx="516096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>
                <a:solidFill>
                  <a:srgbClr val="000000"/>
                </a:solidFill>
              </a:rPr>
              <a:t>Cargo: Jefa del Departamento de Apoyo</a:t>
            </a:r>
          </a:p>
          <a:p>
            <a:pPr eaLnBrk="1" hangingPunct="1"/>
            <a:r>
              <a:rPr lang="es-MX" sz="2000">
                <a:solidFill>
                  <a:srgbClr val="000000"/>
                </a:solidFill>
              </a:rPr>
              <a:t>            y Evaluación de la Práctica Docente</a:t>
            </a:r>
          </a:p>
        </p:txBody>
      </p:sp>
      <p:sp>
        <p:nvSpPr>
          <p:cNvPr id="15368" name="Text Box 11"/>
          <p:cNvSpPr txBox="1">
            <a:spLocks noChangeArrowheads="1"/>
          </p:cNvSpPr>
          <p:nvPr/>
        </p:nvSpPr>
        <p:spPr bwMode="auto">
          <a:xfrm>
            <a:off x="576263" y="4375150"/>
            <a:ext cx="11449050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286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286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286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286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Revisar periódicamente mediante un proceso institucional, los planes y programas de estudio, con el apoyo del personal docente, las academias y cuerpos colegiados expertos, a efecto de realizar las propuestas de adiciones que favorezca su actualización;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Coadyuvar en la elaboración de los elementos y mecanismos de apoyo a planes y programas que favorezcan el autoestudio, como planes semestrales, instrumentos de evaluación, cuaderno de trabajo del alumno y del maestro, libros de textos, etc.;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la elaboración de programas para las capacitaciones específicas, así como en la conformación del material didáctico de apoyo y tramitar su distribución en planteles, de  acuerdo con los lineamientos y las normas establecidas;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Promover cursos y conferencias relacionados con las opciones de capacitación para el trabajo;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Gestionar la adquisición de material y equipo indispensable para el óptimo funcionamiento de los talleres de capacitación;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Planear, organizar, coordinar y supervisar las actividades de Orientación Educativa, Vocacional y Profesiográfica y de Apoyo Didáctico;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F77C4929-DC23-4E19-BC38-404DB046F35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5B54FEFA-A4C3-4515-A3F7-32459DA20F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792163" y="1925638"/>
            <a:ext cx="207486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738188" y="4086225"/>
            <a:ext cx="2933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</a:t>
            </a:r>
          </a:p>
        </p:txBody>
      </p:sp>
      <p:sp>
        <p:nvSpPr>
          <p:cNvPr id="16388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410700" y="7351713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16389" name="Text Box 4"/>
          <p:cNvSpPr txBox="1">
            <a:spLocks noChangeArrowheads="1"/>
          </p:cNvSpPr>
          <p:nvPr/>
        </p:nvSpPr>
        <p:spPr bwMode="auto">
          <a:xfrm>
            <a:off x="720725" y="2357438"/>
            <a:ext cx="9213850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Diseñar y proponer métodos, estrategias y elaboración de documentos para la orientación, capacitación y formación del personal académico, administrativo, directivo y de apoyo;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Participar en el diseño y elaboración de material didáctico destinado a la superación del personal docente;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Elaborar proyectos tendientes a mejorar la organización, operación y evaluación del proceso enseñanza-aprendizaje;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Promover el intercambio de programas de capacitación con el Colegio de Bachilleres de la Ciudad de México, con los Colegios del interior de la República y con otras instituciones del nivel medio superior y superior;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Formular y proponer las normas y los lineamientos para el diseño, operación y evaluación de los programas de formación y actualización de profesores en sus modalidades: intersemestrales  y continuos;</a:t>
            </a:r>
          </a:p>
        </p:txBody>
      </p:sp>
      <p:sp>
        <p:nvSpPr>
          <p:cNvPr id="16390" name="Text Box 5"/>
          <p:cNvSpPr txBox="1">
            <a:spLocks noChangeArrowheads="1"/>
          </p:cNvSpPr>
          <p:nvPr/>
        </p:nvSpPr>
        <p:spPr bwMode="auto">
          <a:xfrm>
            <a:off x="647700" y="4518025"/>
            <a:ext cx="12017375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Mantener relaciones con las autoridades de planteles sede de los eventos, para la obtención del apoyo logístico y coordinar el desarrollo de los cursos que forman el programa;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Controlar y vigilar la actualización del archivo de cursos, registro de profesores y resguardo de documentos originales de material de apoyo;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Mantener actualizada la base de datos que señale el perfil académico del personal docente;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Gestionar los apoyos ante la Federación y las instituciones de educación superior para implementar un programa de titulación en el nivel de licenciatura, así como estudios de postgrado;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Desarrollar acciones que nos permitan la actualización y experiencia profesional de los docentes que imparten los contenidos de las capacitaciones, para mejorar la formación de los alumnos en este componente;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6391" name="Text Box 6"/>
          <p:cNvSpPr txBox="1">
            <a:spLocks noChangeArrowheads="1"/>
          </p:cNvSpPr>
          <p:nvPr/>
        </p:nvSpPr>
        <p:spPr bwMode="auto">
          <a:xfrm>
            <a:off x="3805238" y="428625"/>
            <a:ext cx="459581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>
                <a:solidFill>
                  <a:srgbClr val="0033CC"/>
                </a:solidFill>
              </a:rPr>
              <a:t>Lic. Adriana Reynoso Godoy</a:t>
            </a:r>
          </a:p>
        </p:txBody>
      </p:sp>
      <p:sp>
        <p:nvSpPr>
          <p:cNvPr id="16392" name="Text Box 7"/>
          <p:cNvSpPr txBox="1">
            <a:spLocks noChangeArrowheads="1"/>
          </p:cNvSpPr>
          <p:nvPr/>
        </p:nvSpPr>
        <p:spPr bwMode="auto">
          <a:xfrm>
            <a:off x="3816350" y="774700"/>
            <a:ext cx="554831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>
                <a:solidFill>
                  <a:srgbClr val="000000"/>
                </a:solidFill>
              </a:rPr>
              <a:t>Cargo: Jefa del Departamento de Capacitación</a:t>
            </a:r>
          </a:p>
          <a:p>
            <a:pPr eaLnBrk="1" hangingPunct="1"/>
            <a:r>
              <a:rPr lang="es-MX" sz="2000">
                <a:solidFill>
                  <a:srgbClr val="000000"/>
                </a:solidFill>
              </a:rPr>
              <a:t>            y Formación Docente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27C1E016-19F9-48EC-BD9F-1812BAA533C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44A8BF00-4DBA-4F33-86D4-7A6BF4860A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801688" y="1782763"/>
            <a:ext cx="207486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708025" y="4230688"/>
            <a:ext cx="2933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</a:t>
            </a:r>
          </a:p>
        </p:txBody>
      </p:sp>
      <p:sp>
        <p:nvSpPr>
          <p:cNvPr id="17412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310688" y="7432675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584200" y="4719638"/>
            <a:ext cx="11585575" cy="141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Dar seguimiento a los jóvenes que realizan estudios fuera del Sistema Educativo Nacional, en base a la validez oficial que les emite la Secretaría de Educación Guerrero.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Dictaminar y elaborar la autorización de convalidación de ciclos escolares, con base a la normatividad y lineamientos emitidos por la Secretaria de Educación Pública;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a la Dirección General a través de la Dirección Académica, las modificaciones, derogaciones y disposiciones al Reglamento General de Inscripciones, Reinscripciones y Evaluaciones estableciendo las políticas y los procedimientos para mejorar la labor administrativa en esta área;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de acuerdo con las políticas y los lineamientos establecidos, la expedición de los certificados de estudio, diplomas de capacitación, duplicados, certificados parciales, constancias y demás documentos oficiales, que soliciten los alumnos del Colegio como parte de los servicios escolares;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720725" y="2214563"/>
            <a:ext cx="11088688" cy="195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Vigilar y supervisar que el registro y control escolar se desarrollen de acuerdo con las normas, procedimientos, políticas, programas, metas y objetivos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procedimientos y lineamientos para el desarrollo de las actividades de registro y control escolar, acordes con los servicios educativos proporcionados por 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Planear y coordinar los procesos de registro de los aspirantes a primer ingreso y de reingreso;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Supervisar que los movimientos de altas y bajas de los alumnos en planteles, se realicen conforme a las normas, los lineamientos y los procedimientos establecidos y de acuerdo con el reglamento respectivo;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Mantener actualizado el banco central de datos de evaluaciones, llevando a cabo las medidas de seguridad establecidas por 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Analizar, validar y aprobar la portabilidad de estudios, en base al libre tránsito de alumnos y a la normatividad de la Secretaría de Educación Pública, al interior del subsistema y entre subsistemas.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7415" name="Text Box 6"/>
          <p:cNvSpPr txBox="1">
            <a:spLocks noChangeArrowheads="1"/>
          </p:cNvSpPr>
          <p:nvPr/>
        </p:nvSpPr>
        <p:spPr bwMode="auto">
          <a:xfrm>
            <a:off x="3805238" y="428625"/>
            <a:ext cx="452913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>
                <a:solidFill>
                  <a:srgbClr val="0033CC"/>
                </a:solidFill>
              </a:rPr>
              <a:t>Lic.  Ma. Anel Analco Amaro</a:t>
            </a:r>
          </a:p>
        </p:txBody>
      </p:sp>
      <p:sp>
        <p:nvSpPr>
          <p:cNvPr id="17416" name="Text Box 7"/>
          <p:cNvSpPr txBox="1">
            <a:spLocks noChangeArrowheads="1"/>
          </p:cNvSpPr>
          <p:nvPr/>
        </p:nvSpPr>
        <p:spPr bwMode="auto">
          <a:xfrm>
            <a:off x="3811588" y="774700"/>
            <a:ext cx="5815012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>
                <a:solidFill>
                  <a:srgbClr val="000000"/>
                </a:solidFill>
              </a:rPr>
              <a:t>Cargo: Jefa del Departamento de Control Escolar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11EAC566-CD9E-4B4C-9965-319DF447E17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CA8D8C56-7BCD-4373-A130-D041C42B57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576263" y="1935163"/>
            <a:ext cx="207486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450850" y="4302125"/>
            <a:ext cx="2933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</a:t>
            </a:r>
          </a:p>
        </p:txBody>
      </p:sp>
      <p:sp>
        <p:nvSpPr>
          <p:cNvPr id="18436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310688" y="7351713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504825" y="2357438"/>
            <a:ext cx="11233150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Coordinar y supervisar la elaboración de los criterios de acceso, aplicación y evaluación del examen de ingreso, permanencia y egreso de los estudiantes, estableciendo acciones para elevar los indicadores académicos y comunicar los resultados a las instancias educativas pertinentes;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Diseñar y aplicar los instrumentos de evaluación que arroje información relevante de acuerdo al contexto de los alumnos de nuevo ingreso, para fortalecer su preparación integral, canalizando los resultados a los departamentos que correspondan;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Diseñar, aplicar, supervisar y evaluar los instrumentos y mecanismos de aprendizaje con un enfoque en competencias;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Proponer, derivado de la evaluación de los aprendizajes, al Departamento de Capacitación y Formación Docente la elaboración de un programa de actualización de la práctica educativa;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Establecer acciones correctivas, mediante el diseño de cursos propedéuticos y de nivelación entre otros, dando seguimiento a los alumnos con menor desempeño académico para mejorar el perfil de egreso;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18438" name="Text Box 5"/>
          <p:cNvSpPr txBox="1">
            <a:spLocks noChangeArrowheads="1"/>
          </p:cNvSpPr>
          <p:nvPr/>
        </p:nvSpPr>
        <p:spPr bwMode="auto">
          <a:xfrm>
            <a:off x="444500" y="4676775"/>
            <a:ext cx="11796713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Coordinar el trabajo de la aplicación de las pruebas académicas externas (ENLACE y PISA, entre otras) y difundir sus resultados a la comunidad bachiller, promoviendo estrategias que propicien la mejora continua de los resultados;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Diseñar, procesar, aplicar y evaluar el examen de ingreso al bachillerato (EXAMI-GRO), así como el instrumento de diagnóstico para alumnos de nuevo ingreso a la educación superior (IDANIES-GRO);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Diseñar y desarrollar las acciones tendientes a la preparación y selección de alumnos para participar en los concursos de conocimiento a nivel regional, estatal y región sur-sureste;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Diseñar y aplicar los mecanismos que tiendan a fortalecer y elevar cognoscitivamente a los alumnos y vigilar los instrumentos y técnicas de enseñanza-aprendizaje de los planteles más alejados;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18439" name="Text Box 6"/>
          <p:cNvSpPr txBox="1">
            <a:spLocks noChangeArrowheads="1"/>
          </p:cNvSpPr>
          <p:nvPr/>
        </p:nvSpPr>
        <p:spPr bwMode="auto">
          <a:xfrm>
            <a:off x="4281361" y="428625"/>
            <a:ext cx="4215608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</a:t>
            </a:r>
            <a:r>
              <a:rPr lang="es-MX" b="1" dirty="0" err="1">
                <a:solidFill>
                  <a:srgbClr val="0033CC"/>
                </a:solidFill>
              </a:rPr>
              <a:t>Rubicelia</a:t>
            </a:r>
            <a:r>
              <a:rPr lang="es-MX" b="1" dirty="0">
                <a:solidFill>
                  <a:srgbClr val="0033CC"/>
                </a:solidFill>
              </a:rPr>
              <a:t> Moro López</a:t>
            </a:r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3822700" y="774700"/>
            <a:ext cx="5516563" cy="75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Jefa del Departamento de Evaluación</a:t>
            </a:r>
          </a:p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            de Competencias Estudiantiles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83630F4B-8EF2-48F2-A95E-35FF2750239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04097DEF-4CE6-4E14-A56A-6193F92354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801688" y="1854200"/>
            <a:ext cx="2125662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738188" y="3870325"/>
            <a:ext cx="2933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</a:t>
            </a:r>
          </a:p>
        </p:txBody>
      </p:sp>
      <p:sp>
        <p:nvSpPr>
          <p:cNvPr id="19460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310688" y="7364413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504825" y="2286000"/>
            <a:ext cx="11449050" cy="141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Vigilar que la planeación, el desarrollo y evaluación de los programas culturales y deportivos, se realicen de acuerdo con los objetivos y políticas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Promover, organizar, dirigir y supervisar las actividades de promoción cultural y deportiva de los diferentes planteles;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y coordinar el funcionamiento de los clubes artísticos y deportivos de los planteles y el impacto de ellos ante la comunidad en la cual se ubican cada uno de los planteles del 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Organizar, ejecutar y evaluar los resultados de torneos regionales en diferentes categorías y disciplinas del deporte y la cultura;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Promover y documentar la creación de círculos de lectura en los planteles escolares y retomar los relatos populares de la comunidad, a fin de elaborar cuadernillos de difusión de la cultura local;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9462" name="Text Box 5"/>
          <p:cNvSpPr txBox="1">
            <a:spLocks noChangeArrowheads="1"/>
          </p:cNvSpPr>
          <p:nvPr/>
        </p:nvSpPr>
        <p:spPr bwMode="auto">
          <a:xfrm>
            <a:off x="368300" y="4302125"/>
            <a:ext cx="12017375" cy="141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en los planteles escolares del Colegio, círculos de expresión cultural y cuidado de la salud, con un enfoque holista;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Implementar los mecanismos pertinentes para la dotación de material cultural y/o deportivo, con base a las necesidades en los planteles;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Promover, organizar y llevar a cabo eventos culturales y deportivos con la planta docente, personal administrativo y alumnado;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al Departamento de Formación y Capacitación Docente los cursos de instrucción a los profesores que imparten las asignaturas y clubes de Educación Física y Educación Artística;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con el apoyo del Departamento de Recursos Materiales y Servicios la preparación logística de los eventos institucionales en que esté el Director General del Colegio de Bachilleres;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9463" name="Text Box 6"/>
          <p:cNvSpPr txBox="1">
            <a:spLocks noChangeArrowheads="1"/>
          </p:cNvSpPr>
          <p:nvPr/>
        </p:nvSpPr>
        <p:spPr bwMode="auto">
          <a:xfrm>
            <a:off x="3805238" y="428625"/>
            <a:ext cx="5915689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Mtra. Dámaris </a:t>
            </a:r>
            <a:r>
              <a:rPr lang="es-MX" b="1" dirty="0" err="1">
                <a:solidFill>
                  <a:srgbClr val="0033CC"/>
                </a:solidFill>
              </a:rPr>
              <a:t>Selomit</a:t>
            </a:r>
            <a:r>
              <a:rPr lang="es-MX" b="1" dirty="0">
                <a:solidFill>
                  <a:srgbClr val="0033CC"/>
                </a:solidFill>
              </a:rPr>
              <a:t> Añorve Muñoz</a:t>
            </a:r>
          </a:p>
        </p:txBody>
      </p:sp>
      <p:sp>
        <p:nvSpPr>
          <p:cNvPr id="19464" name="Text Box 7"/>
          <p:cNvSpPr txBox="1">
            <a:spLocks noChangeArrowheads="1"/>
          </p:cNvSpPr>
          <p:nvPr/>
        </p:nvSpPr>
        <p:spPr bwMode="auto">
          <a:xfrm>
            <a:off x="3429338" y="774700"/>
            <a:ext cx="5570338" cy="75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Jefa del Departamento de Vinculación</a:t>
            </a:r>
          </a:p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            y Equidad de Género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CCE91B5A-3960-410E-9837-741A7884AA4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E19DD44F-25C0-4E9E-9838-494B6072F1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588963" y="1782763"/>
            <a:ext cx="207486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431800" y="4157663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0484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310688" y="7351713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368300" y="4518025"/>
            <a:ext cx="12017375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Desarrollar las acciones para lograr la formación integral;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Implementar los mecanismos para el programa de seguimiento de egresados y utilizar sus resultados para conocer los límites que dificultan su ingreso y permanencia al nivel superior, a efecto de proponer las acciones correctivas que mejoren su perfil de egreso;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Promover y establecer los instrumentos de trabajo y el software para el procesamiento de la información del Programa de Egresados;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Rediseñar el programa de seguimiento a egresados y vigilar el cumplimiento de su estructura operativa, a fin de garantizar la participación eficiente de quienes lo ejecuten;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Readecuar e institucionalizar el Programa Escuela para Padres con la finalidad de que se desarrolle en todos los planteles y promover en los centros escolares la capacitación del personal responsable para su ejecución;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Elaborar los instrumentos procedentes para la operación, seguimiento y evaluación del Programa Escuela para Padres, tales como directorio, encuestas, trípticos, así como visitas en caso de riesgo, entre otros; 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431800" y="2141538"/>
            <a:ext cx="11233150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los convenios de coordinación con las autoridades en materia de salud, cultura, deporte y seguridad para favorecer la formación integral;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Regular la conformación y funcionamiento de la Fundación del Colegio de Bachilleres, y coadyuvar con la misma a la obtención de elementos y mecanismos de fortalecimiento material del Organismo;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Implementar un programa de vinculación con las instituciones públicas, privadas y los sectores social y productivo, para la obtención de apoyos educativos y para mejorar la calidad educativa;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las condiciones y seguimiento del impacto derivado de la prestación del servicio social, a cargo de los prestadores de instituciones externas dentro del organismo;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Llevar a cabo un análisis regional para la selección o modificación de las capacitaciones específicas, de acuerdo a la necesidad social de la región donde están ubicados los planteles;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0487" name="Text Box 6"/>
          <p:cNvSpPr txBox="1">
            <a:spLocks noChangeArrowheads="1"/>
          </p:cNvSpPr>
          <p:nvPr/>
        </p:nvSpPr>
        <p:spPr bwMode="auto">
          <a:xfrm>
            <a:off x="3168650" y="414338"/>
            <a:ext cx="6162551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Manuel Alejandro Soberanis Calvo</a:t>
            </a:r>
          </a:p>
        </p:txBody>
      </p:sp>
      <p:sp>
        <p:nvSpPr>
          <p:cNvPr id="20488" name="Text Box 7"/>
          <p:cNvSpPr txBox="1">
            <a:spLocks noChangeArrowheads="1"/>
          </p:cNvSpPr>
          <p:nvPr/>
        </p:nvSpPr>
        <p:spPr bwMode="auto">
          <a:xfrm>
            <a:off x="3168650" y="774700"/>
            <a:ext cx="6583244" cy="75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Jefe del Departamento de Extensión y Eventos</a:t>
            </a:r>
          </a:p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Institucionales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66B62239-2300-4DEF-9E97-F7D1A54EBB8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77B782E4-A098-40AF-8F2D-8FD971F90C0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1799" y="321831"/>
            <a:ext cx="2806149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3604143" y="428625"/>
            <a:ext cx="4905477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Mtro. J. Jesús Villanueva Vega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792163" y="1935163"/>
            <a:ext cx="207486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722313" y="4375150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4101" name="Text Box 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712325" y="7337425"/>
            <a:ext cx="30178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4102" name="Text Box 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72433" y="768350"/>
            <a:ext cx="6108700" cy="44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</a:t>
            </a:r>
            <a:r>
              <a:rPr lang="es-MX" sz="2000" dirty="0">
                <a:solidFill>
                  <a:schemeClr val="tx1"/>
                </a:solidFill>
              </a:rPr>
              <a:t>Director General del Colegio de Bachilleres</a:t>
            </a:r>
          </a:p>
        </p:txBody>
      </p:sp>
      <p:sp>
        <p:nvSpPr>
          <p:cNvPr id="4103" name="Text Box 6"/>
          <p:cNvSpPr txBox="1">
            <a:spLocks noChangeArrowheads="1"/>
          </p:cNvSpPr>
          <p:nvPr/>
        </p:nvSpPr>
        <p:spPr bwMode="auto">
          <a:xfrm>
            <a:off x="701675" y="1881188"/>
            <a:ext cx="25717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232" tIns="46616" rIns="93232" bIns="46616" anchor="ctr"/>
          <a:lstStyle>
            <a:lvl1pPr eaLnBrk="0" hangingPunct="0"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s-MX"/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792163" y="2430463"/>
            <a:ext cx="11017250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Presentar periódicamente a la H. Junta Directiva el informe de resultados del Colegio, incluyendo el ejercicio presupuestal, así como los estados financieros correspondientes;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Suscribir las Condiciones Generales de Trabajo que regulen las relaciones laborales del Colegio con sus trabajadores;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Planear y dirigir la enseñanza impartida por el Colegio en sus modalidades, conforme a las políticas y lineamientos establecidos;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Expedir los documentos que certifiquen los estudios realizados en el Colegio y otorgar diplomas conforme a las disposiciones internas;</a:t>
            </a:r>
          </a:p>
          <a:p>
            <a:pPr eaLnBrk="1" hangingPunct="1">
              <a:buFontTx/>
              <a:buChar char="-"/>
            </a:pPr>
            <a:r>
              <a:rPr lang="es-ES" sz="1200" dirty="0">
                <a:solidFill>
                  <a:schemeClr val="tx1"/>
                </a:solidFill>
              </a:rPr>
              <a:t>Someter a consideración de la H. Junta Directiva, la reglamentación para el cobro de cuotas por servicios;</a:t>
            </a:r>
          </a:p>
          <a:p>
            <a:pPr eaLnBrk="1" hangingPunct="1">
              <a:buFontTx/>
              <a:buChar char="-"/>
            </a:pPr>
            <a:r>
              <a:rPr lang="es-ES" sz="1200" dirty="0">
                <a:solidFill>
                  <a:schemeClr val="tx1"/>
                </a:solidFill>
              </a:rPr>
              <a:t> Desarrollar y coordinar las funciones de información y vinculación con instituciones, funcionarios y grupos sociales externos al Colegio, con el fin de que los objetivos, funciones y servicios sean promovidos;</a:t>
            </a:r>
            <a:endParaRPr lang="es-ES_tradnl" sz="1200" dirty="0">
              <a:solidFill>
                <a:schemeClr val="tx1"/>
              </a:solidFill>
            </a:endParaRPr>
          </a:p>
        </p:txBody>
      </p:sp>
      <p:sp>
        <p:nvSpPr>
          <p:cNvPr id="4105" name="Text Box 8"/>
          <p:cNvSpPr txBox="1">
            <a:spLocks noChangeArrowheads="1"/>
          </p:cNvSpPr>
          <p:nvPr/>
        </p:nvSpPr>
        <p:spPr bwMode="auto">
          <a:xfrm>
            <a:off x="647700" y="4878388"/>
            <a:ext cx="12017375" cy="141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just" eaLnBrk="1" hangingPunct="1">
              <a:buFont typeface="Times New Roman" pitchFamily="18" charset="0"/>
              <a:buChar char="-"/>
            </a:pPr>
            <a:r>
              <a:rPr lang="es-ES" sz="1200" dirty="0">
                <a:solidFill>
                  <a:schemeClr val="tx1"/>
                </a:solidFill>
              </a:rPr>
              <a:t> Analizar y aprobar los documentos normativos para la edificación académica y administrativa, a fin de contribuir al desarrollo armónico, eficiente y eficaz de las funciones, así como al logro de los objetivos institucionales;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Administrar los recursos humanos, financieros, materiales y técnicos del Colegio de Bachilleres de acuerdo con lo establecido por la H. Junta Directiva, las disposiciones del  - Ejecutivo del Estado y los lineamientos federales;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Revisar y aprobar los programas de apoyo y supervisión académica a los Planteles;</a:t>
            </a:r>
          </a:p>
          <a:p>
            <a:pPr eaLnBrk="1" hangingPunct="1">
              <a:buFontTx/>
              <a:buChar char="-"/>
            </a:pPr>
            <a:r>
              <a:rPr lang="es-ES" sz="1200" dirty="0">
                <a:solidFill>
                  <a:schemeClr val="tx1"/>
                </a:solidFill>
              </a:rPr>
              <a:t> Celebrar convenios con otras Instituciones Públicas o Privadas, que tiendan a fortalecer el Organismo y la vinculación académica;</a:t>
            </a:r>
          </a:p>
          <a:p>
            <a:pPr eaLnBrk="1" hangingPunct="1">
              <a:buFontTx/>
              <a:buChar char="-"/>
            </a:pPr>
            <a:r>
              <a:rPr lang="es-ES" sz="1200" dirty="0">
                <a:solidFill>
                  <a:schemeClr val="tx1"/>
                </a:solidFill>
              </a:rPr>
              <a:t> Vigilar el cumplimiento del Estatuto General, Reglamentos, Planes, Programas de Estudio y demás normas y disposiciones del Colegio;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0DCC13C3-1ABC-4551-B0B2-F04838C3633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1796" y="495651"/>
            <a:ext cx="1582294" cy="782386"/>
          </a:xfrm>
          <a:prstGeom prst="rect">
            <a:avLst/>
          </a:prstGeom>
        </p:spPr>
      </p:pic>
      <p:pic>
        <p:nvPicPr>
          <p:cNvPr id="29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205AA75D-39BF-4404-92DA-043227449D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0262" y="321831"/>
            <a:ext cx="2696546" cy="83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858838" y="2001838"/>
            <a:ext cx="2125662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923925" y="414813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1508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410700" y="7351713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871538" y="4586288"/>
            <a:ext cx="11082337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estrategias de formación para el uso de las TIC’s y el equipo informático en los planteles a efecto de que alumnos, docentes y administrativos puedan desarrollar competencias en este campo;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Apoyar en la apertura de espacios de investigación en la inserción de tecnologías educativas y su impacto en el proceso de enseñanza-aprendizaje;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Facilitar y difundir el intercambio de experiencias en la aplicación de nuevas tecnologías y su aplicación educativa;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Vigilar los avances e innovaciones tecnológicas educativas publicadas por dependencias y organismos nacionales e internacionales, con la finalidad de aplicar las que mejor solucionen las necesidades de la institución; 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1510" name="Text Box 5"/>
          <p:cNvSpPr txBox="1">
            <a:spLocks noChangeArrowheads="1"/>
          </p:cNvSpPr>
          <p:nvPr/>
        </p:nvSpPr>
        <p:spPr bwMode="auto">
          <a:xfrm>
            <a:off x="863600" y="2430463"/>
            <a:ext cx="11161713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Proponer, establecer, desarrollar y realimentar el Bachillerato General en su modalidad virtual basado en un modelo pertinente que atienda a las necesidades de educación media superior en el Estado;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sus acciones con los diferentes departamentos del organismo para garantizar un seguimiento eficiente de la modalidad virtual, evitando una separación entre éste y el resto de las modalidades, favoreciendo el libre tránsito de alumnos;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Conformar un portal académico donde se realimenten materiales de estudio, así como ofrecer servicios en línea: consulta de contenidos, asesorías, tutorías, capacitación, foros, blogs, vínculos de interés académico, entre otros;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y dar seguimiento a las estrategias apropiadas para ofrecer capacitación constante a los usuarios del portal académico;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Conformar un equipo de diseñadores de actividades instruccionales, que a su vez revisen los materiales educativos generados para su consulta en línea; así como también de desarrolladores de material audiovisual y multimedios;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1511" name="Text Box 6"/>
          <p:cNvSpPr txBox="1">
            <a:spLocks noChangeArrowheads="1"/>
          </p:cNvSpPr>
          <p:nvPr/>
        </p:nvSpPr>
        <p:spPr bwMode="auto">
          <a:xfrm>
            <a:off x="4752975" y="428625"/>
            <a:ext cx="35274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>
                <a:solidFill>
                  <a:srgbClr val="0033CC"/>
                </a:solidFill>
              </a:rPr>
              <a:t>Lic. Anel Sotelo Bello</a:t>
            </a:r>
          </a:p>
        </p:txBody>
      </p:sp>
      <p:sp>
        <p:nvSpPr>
          <p:cNvPr id="21512" name="Text Box 7"/>
          <p:cNvSpPr txBox="1">
            <a:spLocks noChangeArrowheads="1"/>
          </p:cNvSpPr>
          <p:nvPr/>
        </p:nvSpPr>
        <p:spPr bwMode="auto">
          <a:xfrm>
            <a:off x="3894138" y="774700"/>
            <a:ext cx="6056312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>
                <a:solidFill>
                  <a:srgbClr val="000000"/>
                </a:solidFill>
              </a:rPr>
              <a:t>Cargo: Jefa del Departamento de Educación Virtual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03A0382-E5F2-4DE8-B991-39612824CC3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3A662120-6EE1-47BC-9796-302EC5F1D5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720725" y="1854200"/>
            <a:ext cx="2074863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792163" y="436403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76263" y="4873625"/>
            <a:ext cx="11082337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Atender las solicitudes de los estudiantes en materia de desarrollo integral y canalizarlas al área correspondiente;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y proponer los lineamientos que normen el funcionamiento de las Bibliotecas;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Atender, dirigir y organizar las actividades de supervisión en los planteles de los servicios bibliotecarios;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y proponer los lineamientos que normen el funcionamiento de las Bibliotecas;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la adquisición de nuevos títulos y material videográfico para actualizar el acervo de las bibliotecas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Planear, organizar y coordinar las actividades eficientes de bibliotecas;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647700" y="2430463"/>
            <a:ext cx="11377613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y dar seguimiento a los convenios que se suscriban con las instituciones de educación superior para obtener becas para los alumnos egresados del Colegio de Bachilleres;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Dar seguimiento a las acciones resolutivas derivadas de la evaluación del contexto de los alumnos para focalizar los programas a desarrollar;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Dar seguimiento al programa de becas de Educación Media Superior, implementado por la Secretaría de Educación Pública, buscando los objetivos y metas del organismo;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Aprobar y supervisar la asignación de becas económicas para los hijos de trabajadores del Colegio, que realizan estudios en instituciones de educación superior;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Dar seguimiento al programa de seguro de vida y contra accidentes de la comunidad estudiantil;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y dar seguimiento al Programa de Becas Oportunidades, a fin de contribuir y apoyar económicamente a la comunidad estudiantil en extrema pobreza, para evitar la deserción escolar y asegurar su permanencia;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3805238" y="428625"/>
            <a:ext cx="424656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>
                <a:solidFill>
                  <a:srgbClr val="0033CC"/>
                </a:solidFill>
              </a:rPr>
              <a:t>Lic. Sergia Marín de Jesús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816350" y="823913"/>
            <a:ext cx="511016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>
                <a:solidFill>
                  <a:srgbClr val="000000"/>
                </a:solidFill>
              </a:rPr>
              <a:t>Cargo: Jefa del Departamento de Servicios</a:t>
            </a:r>
          </a:p>
          <a:p>
            <a:pPr eaLnBrk="1" hangingPunct="1"/>
            <a:r>
              <a:rPr lang="es-MX" sz="2000">
                <a:solidFill>
                  <a:srgbClr val="000000"/>
                </a:solidFill>
              </a:rPr>
              <a:t>            Estudiantiles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AA4D441D-2E17-4EFA-8AB8-C5BE41A918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0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B0B74521-5355-4354-9E4B-F413FB4BA6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858838" y="2001838"/>
            <a:ext cx="2125662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923925" y="414813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3556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410700" y="7351713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871538" y="4586288"/>
            <a:ext cx="11082337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Tramitar con autorización del Director General, ante la Fundación, Secretaría de Finanzas y Administración del Gobierno del Estado y la Secretaría de Educación Pública, la obtención de las ministraciones correspondientes;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Presentar mensualmente o cuando así lo solicite el Director General, los informes contables pormenorizados del gasto realizado, así como los movimientos de personal y de recursos materiales efectuados;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Autorizar recursos financieros al personal administrativo y docente que los requiera y justifique, así como supervisar la buena administración de ellos;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Vigilar el formal desempeño del personal adscrito a su Dirección, impulsándolos a obtener resultados positivos;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863600" y="2430463"/>
            <a:ext cx="11161713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Planear, organizar, dirigir y controlar las funciones de control de los recursos financieros, del análisis y desarrollo de sistemas computacionales, de control y desarrollo de personal y de programación estadística;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Vigilar que la planeación y el desarrollo de los programas de funciones de los Departamentos que la integran, se realicen de acuerdo con los objetivos y las políticas institucionales, de los recursos humanos y de los recursos financieros;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a la Dirección General para su autorización el programa anual de  necesidades de instalación de equipo y material de consumo requerido por las áreas que la integran, para el desarrollo de sus funciones, conforme a las políticas y lineamientos establecidos;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Presentar oportunamente al Director de Planeación y Evaluación, para su análisis, aprobación y trámite correspondiente, el presupuesto general del Colegio de forma anual;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Proporcionar la información financiera que le sea solicitada por las áreas administrativas del Colegio de Bachilleres;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3559" name="Text Box 6"/>
          <p:cNvSpPr txBox="1">
            <a:spLocks noChangeArrowheads="1"/>
          </p:cNvSpPr>
          <p:nvPr/>
        </p:nvSpPr>
        <p:spPr bwMode="auto">
          <a:xfrm>
            <a:off x="4104481" y="428625"/>
            <a:ext cx="4499340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David Guzmán Sagredo</a:t>
            </a:r>
          </a:p>
        </p:txBody>
      </p:sp>
      <p:sp>
        <p:nvSpPr>
          <p:cNvPr id="23560" name="Text Box 7"/>
          <p:cNvSpPr txBox="1">
            <a:spLocks noChangeArrowheads="1"/>
          </p:cNvSpPr>
          <p:nvPr/>
        </p:nvSpPr>
        <p:spPr bwMode="auto">
          <a:xfrm>
            <a:off x="4113213" y="774700"/>
            <a:ext cx="3808412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>
                <a:solidFill>
                  <a:srgbClr val="000000"/>
                </a:solidFill>
              </a:rPr>
              <a:t>Cargo: Director Administrativo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C8032A3B-32AA-4EE7-8D49-A49F88F8E2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3DB5D627-0663-4B91-8B52-5842F9AEFC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858838" y="2001838"/>
            <a:ext cx="2125662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923925" y="414813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4580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410700" y="7351713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24581" name="Text Box 4"/>
          <p:cNvSpPr txBox="1">
            <a:spLocks noChangeArrowheads="1"/>
          </p:cNvSpPr>
          <p:nvPr/>
        </p:nvSpPr>
        <p:spPr bwMode="auto">
          <a:xfrm>
            <a:off x="871538" y="4586288"/>
            <a:ext cx="11082337" cy="141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Tramitar y registrar en nóminas los movimientos de personal tales como altas, bajas, cambios, así como considerar la información que se deriva de las prestaciones que tiene autorizadas 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Organizar y coordinar discrecionalmente el control permanente del archivo de expedientes del personal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Ajustar los tabuladores de sueldos y salarios conforme a lo autorizado;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Atender y orientar a los trabajadores sobre dudas en los movimientos administrativos del personal;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Difundir y tramitar los servicios y prestaciones conforme a los ordenamientos legales aplicables en materia laboral vigentes en 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Registrar y controlar las prestaciones y los servicios que se otorgan a los trabajadores del Colegio;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863600" y="2430463"/>
            <a:ext cx="11161713" cy="141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Conocer y aplicar las disposiciones expedidas por dependencias normativas en materia de personal;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un sistema de reclutamiento que permita satisfacer las necesidades de personal que requiera 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Preparar y presentar al Director Administrativo, un calendario anual de capacitación, actualización y desarrollo del personal de las oficinas centrales del Colegio y desarrollar su ejecución oportuna;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Realizar los trámites para la contratación y promoción del personal administrativo del Colegio de acuerdo con las políticas y lineamientos establecidos;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Impartir pláticas introductoras de información general acerca de la institución al personal de nuevo ingreso;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Detectar y atender las necesidades de capacitación y desarrollo del personal administrativo del Colegio;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4583" name="Text Box 6"/>
          <p:cNvSpPr txBox="1">
            <a:spLocks noChangeArrowheads="1"/>
          </p:cNvSpPr>
          <p:nvPr/>
        </p:nvSpPr>
        <p:spPr bwMode="auto">
          <a:xfrm>
            <a:off x="3312393" y="428625"/>
            <a:ext cx="3824475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Fidencio Ixta Rojas</a:t>
            </a:r>
          </a:p>
        </p:txBody>
      </p:sp>
      <p:sp>
        <p:nvSpPr>
          <p:cNvPr id="24584" name="Text Box 7"/>
          <p:cNvSpPr txBox="1">
            <a:spLocks noChangeArrowheads="1"/>
          </p:cNvSpPr>
          <p:nvPr/>
        </p:nvSpPr>
        <p:spPr bwMode="auto">
          <a:xfrm>
            <a:off x="3313113" y="774700"/>
            <a:ext cx="6370044" cy="44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Jefe del Departamento de Recursos Humanos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60AA1ADA-F910-40B8-955F-5F931A595E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0BDDE947-67A7-462B-9E66-63467AFE28F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4081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858838" y="2001838"/>
            <a:ext cx="2125662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923925" y="414813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dirty="0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5604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410700" y="7351713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25605" name="Text Box 4"/>
          <p:cNvSpPr txBox="1">
            <a:spLocks noChangeArrowheads="1"/>
          </p:cNvSpPr>
          <p:nvPr/>
        </p:nvSpPr>
        <p:spPr bwMode="auto">
          <a:xfrm>
            <a:off x="871538" y="4586288"/>
            <a:ext cx="11082337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Programar visitas a los diversos planteles del Colegio, a fin de atender la problemática laboral y demás asuntos legales, procurando su solución inmediata;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Promover oportunamente la regularización de la propiedad de los bienes inmuebles integrándolos al patrimonio del Colegio, anteponiendo los intereses de éste y vigilar el control y actualización de esos bienes;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Instrumentar los contratos y convenios que las diversas áreas del Colegio requieran, procurando revistan la formalidad legal y vigilar su ejecución oportuna;</a:t>
            </a:r>
          </a:p>
          <a:p>
            <a:pPr eaLnBrk="1" hangingPunct="1">
              <a:buFontTx/>
              <a:buChar char="-"/>
            </a:pPr>
            <a:r>
              <a:rPr lang="es-ES" sz="1200" dirty="0">
                <a:solidFill>
                  <a:schemeClr val="tx1"/>
                </a:solidFill>
              </a:rPr>
              <a:t> Instrumentar, revisar y renovar en el tiempo procedente, los contratos y convenios que se tengan suscritos con los ayuntamientos municipales y los planteles escolares por cooperación e incorporación, buscando el mejoramiento de éstos;</a:t>
            </a:r>
          </a:p>
          <a:p>
            <a:pPr eaLnBrk="1" hangingPunct="1">
              <a:buFontTx/>
              <a:buChar char="-"/>
            </a:pPr>
            <a:r>
              <a:rPr lang="es-ES" sz="1200" dirty="0">
                <a:solidFill>
                  <a:schemeClr val="tx1"/>
                </a:solidFill>
              </a:rPr>
              <a:t> Intervenir eficientemente en los juicios del orden civil, laboral, administrativos, penales, fiscales y de amparo, verificando el estado que guardan los mismos sin descuidar los tiempos que se tienen legalmente para su desarrollo, cuidando los intereses del Colegio;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863600" y="2430463"/>
            <a:ext cx="11161713" cy="141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Vigilar que las acciones jurídicas se realicen de acuerdo con los objetivos y políticas del colegio, buscando su eficiencia, protección y mejoramiento institucional y dar respuesta oportuna a las consultas que en materia jurídico-contencioso le formulen las áreas;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Establecer y fundamentar los procedimientos en la elaboración de actas administrativas  de los asuntos generales y en lo específico tratándose de sanciones a los trabajadores administrativos y académicos que infrinjan la normatividad y turnarlas para el procedimiento correspondiente a la Contraloría Interna, o en su caso, tramitar la rescisión del contrato laboral;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Opinar ante su superior jerárquico y/o ante el Director General de la procedencia de las solicitudes presentadas por el personal administrativo y académico, relacionadas con las condiciones laborales especificadas en el Reglamento Interior de Trabajo;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25607" name="Text Box 6"/>
          <p:cNvSpPr txBox="1">
            <a:spLocks noChangeArrowheads="1"/>
          </p:cNvSpPr>
          <p:nvPr/>
        </p:nvSpPr>
        <p:spPr bwMode="auto">
          <a:xfrm>
            <a:off x="3528417" y="428625"/>
            <a:ext cx="5341814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José Santos Alonso Márquez</a:t>
            </a:r>
          </a:p>
        </p:txBody>
      </p:sp>
      <p:sp>
        <p:nvSpPr>
          <p:cNvPr id="25608" name="Text Box 7"/>
          <p:cNvSpPr txBox="1">
            <a:spLocks noChangeArrowheads="1"/>
          </p:cNvSpPr>
          <p:nvPr/>
        </p:nvSpPr>
        <p:spPr bwMode="auto">
          <a:xfrm>
            <a:off x="3529013" y="774700"/>
            <a:ext cx="6269312" cy="44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Jefe del Departamento de Asuntos Jurídicos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504DA47-27CE-4017-89D1-2B8D5A2F29F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79A12534-65B0-490F-B550-0AFD19B50B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858838" y="2001838"/>
            <a:ext cx="2125662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936625" y="4157663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6628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410700" y="7351713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871538" y="4586288"/>
            <a:ext cx="11082337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Reportar oportunamente las fallas detectadas en el equipo de cómputo y proponer  los métodos y mecanismos de solución;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Realizar el procesamiento de la información académica y administrativa, buscando una mejor toma de decisiones y la autorización de los procesos;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Apoyar técnica y operativamente a todas las áreas del Colegio, en el análisis, el diseño, la programación, las pruebas y la implantación de los diferentes sistemas computacionales;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Administrar la utilización del equipo de cómputo cumpliendo con las normas operativas y de seguridad, de acuerdo con los programas de trabajo y con las necesidades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Investigar técnica y operativamente las innovaciones en materia de sistemas y procesos electrónicos y adaptarlos a las necesidades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Apoyar oportuna, eficientemente y con amabilidad a las oficinas centrales y planteles escolares en materia de informática, y prestar la ayuda que se requiera para el mantenimiento de las terminales de cómputo instaladas en cada uno de ellos; 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6630" name="Text Box 5"/>
          <p:cNvSpPr txBox="1">
            <a:spLocks noChangeArrowheads="1"/>
          </p:cNvSpPr>
          <p:nvPr/>
        </p:nvSpPr>
        <p:spPr bwMode="auto">
          <a:xfrm>
            <a:off x="863600" y="2430463"/>
            <a:ext cx="11161713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Diseñar y proponer los sistemas y procedimientos de computación al programa de trabajo autorizado y a los lineamientos establecidos;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en coordinación con las áreas y planteles, las políticas de mejoramiento de los sistemas y programas informáticos que requieran para la eficiente operación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Diseñar, actualizar y controlar a través de un catalogo general, las diferentes formas impresas elaboradas en el sistema de computación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Desarrollar los estudios sobre sistemas de computación para la administración eficaz y oportuna de los recursos humanos en cuanto a pago por servicios devengados, así como el mejoramiento del registro académico y control institucional;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los estudios funcionales y racionalizados de nuevos programas de computación tendientes al ahorro de los recursos humanos y encaminados al mejoramiento administrativo;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6631" name="Text Box 6"/>
          <p:cNvSpPr txBox="1">
            <a:spLocks noChangeArrowheads="1"/>
          </p:cNvSpPr>
          <p:nvPr/>
        </p:nvSpPr>
        <p:spPr bwMode="auto">
          <a:xfrm>
            <a:off x="3898900" y="428625"/>
            <a:ext cx="46704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>
                <a:solidFill>
                  <a:srgbClr val="0033CC"/>
                </a:solidFill>
              </a:rPr>
              <a:t>Ing. Dionicio Santiago García</a:t>
            </a:r>
          </a:p>
        </p:txBody>
      </p:sp>
      <p:sp>
        <p:nvSpPr>
          <p:cNvPr id="26632" name="Text Box 7"/>
          <p:cNvSpPr txBox="1">
            <a:spLocks noChangeArrowheads="1"/>
          </p:cNvSpPr>
          <p:nvPr/>
        </p:nvSpPr>
        <p:spPr bwMode="auto">
          <a:xfrm>
            <a:off x="3600425" y="774700"/>
            <a:ext cx="5384198" cy="44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Jefe del Departamento de Informática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02B417EB-B722-4EA8-A02F-F3E9CF8B733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512D31E9-781F-47DD-8030-439389AB101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858838" y="2001838"/>
            <a:ext cx="2125662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923925" y="414813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7652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410700" y="7351713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871538" y="4586288"/>
            <a:ext cx="11082337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Participar en el diseño y supervisión de los sistemas de control contable, presupuestal y de recaudación, así como en los avances de presupuestos y movimientos de nóminas;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Apoyar en la supervisión y validación de la información contable, financiera y presupuestal que se requiera;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Participar en el registro del ejercicio de las partidas presupuestales de acuerdo a las políticas y lineamientos establecidos;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Apoyar en la revisión de los movimientos bancarios y estados financieros;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Coadyuvar en el cumplimiento de las actividades establecidas en la agenda de trabajo del Director Administrativo;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Elaborar los informes específicos que le sean solicitados por la Dirección Financiera;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Instrumentar los expedientes que se originen de la ejecución presupuestal y enriquecerlos con la información que fluya al respecto, para efectos de que en las prácticas de fiscalización y de auditoría, la información se presente oportunamente; 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7654" name="Text Box 5"/>
          <p:cNvSpPr txBox="1">
            <a:spLocks noChangeArrowheads="1"/>
          </p:cNvSpPr>
          <p:nvPr/>
        </p:nvSpPr>
        <p:spPr bwMode="auto">
          <a:xfrm>
            <a:off x="863600" y="2430463"/>
            <a:ext cx="11161713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- Vigilar y supervisar el desarrollo de las funciones de los jefes de departamento, a fin de que las acciones de éstos tiendan a generar ahorros significativos del presupuesto y sean acordes a las políticas que en materia financiera, dicta la Secretaría de Finanzas y Administración;</a:t>
            </a:r>
            <a:endParaRPr lang="es-ES" sz="1200">
              <a:solidFill>
                <a:schemeClr val="tx1"/>
              </a:solidFill>
            </a:endParaRP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Coadyuvar en la planeación, desarrollo y ejecución del presupuesto asignado y de los recursos que se obtienen derivados de aranceles, a fin de que se cumplan eficientemente los objetivos y las políticas institucionales;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Emitir las recomendaciones procedentes sobre planeación y ejecución del sistema presupuestal para cada una de las áreas administrativas y de los planteles escolares;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Coadyuvar con la Contraloría Interna en la evaluación de la ejecución de los recursos financieros y contables del organismo, así como en la adecuada ejecución del mismo;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el desarrollo de los trabajos que en materia financiera sean encomendados a los Departamentos que integran la Dirección;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7655" name="Text Box 6"/>
          <p:cNvSpPr txBox="1">
            <a:spLocks noChangeArrowheads="1"/>
          </p:cNvSpPr>
          <p:nvPr/>
        </p:nvSpPr>
        <p:spPr bwMode="auto">
          <a:xfrm>
            <a:off x="3805238" y="428625"/>
            <a:ext cx="5026023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Mtro. </a:t>
            </a:r>
            <a:r>
              <a:rPr lang="es-MX" b="1" dirty="0" err="1">
                <a:solidFill>
                  <a:srgbClr val="0033CC"/>
                </a:solidFill>
              </a:rPr>
              <a:t>Dioy</a:t>
            </a:r>
            <a:r>
              <a:rPr lang="es-MX" b="1" dirty="0">
                <a:solidFill>
                  <a:srgbClr val="0033CC"/>
                </a:solidFill>
              </a:rPr>
              <a:t> </a:t>
            </a:r>
            <a:r>
              <a:rPr lang="es-MX" b="1" dirty="0" err="1">
                <a:solidFill>
                  <a:srgbClr val="0033CC"/>
                </a:solidFill>
              </a:rPr>
              <a:t>Andrei</a:t>
            </a:r>
            <a:r>
              <a:rPr lang="es-MX" b="1" dirty="0">
                <a:solidFill>
                  <a:srgbClr val="0033CC"/>
                </a:solidFill>
              </a:rPr>
              <a:t> Mateo García</a:t>
            </a:r>
          </a:p>
        </p:txBody>
      </p:sp>
      <p:sp>
        <p:nvSpPr>
          <p:cNvPr id="27656" name="Text Box 7"/>
          <p:cNvSpPr txBox="1">
            <a:spLocks noChangeArrowheads="1"/>
          </p:cNvSpPr>
          <p:nvPr/>
        </p:nvSpPr>
        <p:spPr bwMode="auto">
          <a:xfrm>
            <a:off x="3816350" y="774700"/>
            <a:ext cx="3680205" cy="44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Subdirector Financiera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AE59A96C-6BC4-4BD6-98B6-263D56C2DFE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AC556F2C-0B4D-4EE7-A080-1952BD52E3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863600" y="1998663"/>
            <a:ext cx="2074863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923925" y="457993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8676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410700" y="7351713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871538" y="4946650"/>
            <a:ext cx="11082337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Gestionar el retiro de las órdenes de pago del subsidio federal y estatal otorgado al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Asegurar el pago de sueldos al personal, manteniendo comunicación permanente con la Dirección Administrativa y supervisar el registro y control del ejercicio de plazas autorizadas presupuestalmente;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Supervisar la elaboración de los estados financieros y demás informes internos y externos con los que debe cumplir el Colegio y presentarlos a las instancias normativas federales y estatales correspondientes;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Vigilar el cumplimiento de las obligaciones fiscales de seguridad social que afecten al Colegio como retenedor;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8678" name="Text Box 5"/>
          <p:cNvSpPr txBox="1">
            <a:spLocks noChangeArrowheads="1"/>
          </p:cNvSpPr>
          <p:nvPr/>
        </p:nvSpPr>
        <p:spPr bwMode="auto">
          <a:xfrm>
            <a:off x="863600" y="2430463"/>
            <a:ext cx="11161713" cy="195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Organizar, dirigir y controlar las funciones de las Oficinas de Control Presupuestal, Pagaduría y el pago al personal del Programa  Colegio de Bachilleres por Cooperación;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Coadyuvar a la adecuada funcionalidad, disponibilidad, pago y registro de los recursos financieros del organismo;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Llevar un control óptimo de los recursos humanos en cuanto a pago de nómina se refiere;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Planear en coordinación con el Departamento de Planeación y Presupuesto, las necesidades financieras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Elaborar y proponer normas y procedimientos que regulen la administración de los Recursos Financieros del Colegio, considerando las disposiciones emitidas por las dependencias normativas, la Fundación y la Dirección General y vigilar su cumplimiento;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Colaborar con la Dirección de Planeación y Evaluación en el diseño y conformación del anteproyecto y modificaciones del presupuesto; la evaluación programática y el registro oportuno de los ingresos propios; así como regular el ejercicio del presupuesto autorizado de acuerdo con las políticas, lineamientos y procedimientos establecidos; 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8679" name="Text Box 6"/>
          <p:cNvSpPr txBox="1">
            <a:spLocks noChangeArrowheads="1"/>
          </p:cNvSpPr>
          <p:nvPr/>
        </p:nvSpPr>
        <p:spPr bwMode="auto">
          <a:xfrm>
            <a:off x="3528417" y="428625"/>
            <a:ext cx="5662030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C.P. José Juan Aparicio Arredondo</a:t>
            </a:r>
          </a:p>
        </p:txBody>
      </p:sp>
      <p:sp>
        <p:nvSpPr>
          <p:cNvPr id="28680" name="Text Box 7"/>
          <p:cNvSpPr txBox="1">
            <a:spLocks noChangeArrowheads="1"/>
          </p:cNvSpPr>
          <p:nvPr/>
        </p:nvSpPr>
        <p:spPr bwMode="auto">
          <a:xfrm>
            <a:off x="3455988" y="774700"/>
            <a:ext cx="6741941" cy="44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Jefe del Departamento de Recursos Financieros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128E6B98-FBDC-4914-A391-E8C92545E8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2C9B8FE8-680B-4A27-AD76-9174D1A723E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858838" y="2001838"/>
            <a:ext cx="2125662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9699" name="Text Box 2"/>
          <p:cNvSpPr txBox="1">
            <a:spLocks noChangeArrowheads="1"/>
          </p:cNvSpPr>
          <p:nvPr/>
        </p:nvSpPr>
        <p:spPr bwMode="auto">
          <a:xfrm>
            <a:off x="923925" y="414813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9700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410700" y="7351713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871538" y="4586288"/>
            <a:ext cx="11082337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Revisar las declaraciones de impuestos y del Instituto de Seguridad y Servicios Sociales de los Trabajadores del Estado;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Cubrir las obligaciones fiscales del organismo;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Verificar que los cheques que se expidan cumplan con los requisitos establecidos;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Vigilar la veracidad de la información y documentos contables que proporcionen las diferentes áreas;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Revisar los movimientos diarios de Bancos;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Informar periódicamente a su superior jerárquico sobre el impacto presupuestal en materia de contabilidad, y sugerir y presentar las mejores alternativas para su mejoramiento;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Proporcionar oportunamente los datos que la Dirección de Planeación y Evaluación le solicite para el sistema de información institucional;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863600" y="2430463"/>
            <a:ext cx="11161713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Organizar, dirigir y controlar las funciones derivadas de la contabilidad presupuestal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Instrumentar y dar seguimiento al sistema de contabilidad en 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Registrar oportunamente los movimientos contables de la institución;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Analizar y revisar la situación financiera de la institución mediante la formulación de los mecanismos contables procedentes;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Elaborar y supervisar  los sistemas y procedimientos contables y de control;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procedimientos funcionales para el manejo ágil de la información contable que proporcionan los planteles y oficinas centrales;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9703" name="Text Box 6"/>
          <p:cNvSpPr txBox="1">
            <a:spLocks noChangeArrowheads="1"/>
          </p:cNvSpPr>
          <p:nvPr/>
        </p:nvSpPr>
        <p:spPr bwMode="auto">
          <a:xfrm>
            <a:off x="2879725" y="428625"/>
            <a:ext cx="7189788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>
                <a:solidFill>
                  <a:srgbClr val="0033CC"/>
                </a:solidFill>
              </a:rPr>
              <a:t>Lic. Ma. Concepción Elena Romero Rodríguez</a:t>
            </a:r>
          </a:p>
        </p:txBody>
      </p:sp>
      <p:sp>
        <p:nvSpPr>
          <p:cNvPr id="29704" name="Text Box 7"/>
          <p:cNvSpPr txBox="1">
            <a:spLocks noChangeArrowheads="1"/>
          </p:cNvSpPr>
          <p:nvPr/>
        </p:nvSpPr>
        <p:spPr bwMode="auto">
          <a:xfrm>
            <a:off x="3508275" y="774700"/>
            <a:ext cx="54927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Jefa del Departamento de Contabilidad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EE89EE07-0DE9-4FEC-B377-B8A5D19337C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52A58090-4326-47EE-8588-9504F97977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403225"/>
            <a:ext cx="2336403" cy="81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1"/>
          <p:cNvSpPr txBox="1">
            <a:spLocks noChangeArrowheads="1"/>
          </p:cNvSpPr>
          <p:nvPr/>
        </p:nvSpPr>
        <p:spPr bwMode="auto">
          <a:xfrm>
            <a:off x="858838" y="2001838"/>
            <a:ext cx="2125662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923925" y="414813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30724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410700" y="7351713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30725" name="Text Box 4"/>
          <p:cNvSpPr txBox="1">
            <a:spLocks noChangeArrowheads="1"/>
          </p:cNvSpPr>
          <p:nvPr/>
        </p:nvSpPr>
        <p:spPr bwMode="auto">
          <a:xfrm>
            <a:off x="871538" y="4586288"/>
            <a:ext cx="11082337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y supervisar la elaboración del inventario de entrada y salida del almacén;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y dar seguimiento oportuno al sistema de inventario de bienes muebles propiedad del organismo, ubicados tanto en oficinas centrales como en los planteles;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Otorgar oportunamente a cada uno de los servidores públicos del organismo, el resguardo de los bienes muebles adscritos a ellos, y hacerlos responsables de su pérdida o deterioro intencional;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Llevar el orden y control sistemático de expedientes relativos a las adquisiciones, resguardos e inventario de los bienes muebles;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Mantener comunicación constante con el personal responsable de la Secretaría de Finanzas y Administración, a efecto de recibir información sobre los sistemas y métodos de control, resguardo e inventario de mobiliario y aplicarlos oportunamente al organismo;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30726" name="Text Box 5"/>
          <p:cNvSpPr txBox="1">
            <a:spLocks noChangeArrowheads="1"/>
          </p:cNvSpPr>
          <p:nvPr/>
        </p:nvSpPr>
        <p:spPr bwMode="auto">
          <a:xfrm>
            <a:off x="863600" y="2430463"/>
            <a:ext cx="11161713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Organizar y coordinar el proceso operativo de la administración de los recursos materiales y servicios generales que se proporcionen en el área a su cargo, de acuerdo con las políticas y los lineamientos establecidos en 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Organizar, coordinar y supervisar los servicios de intendencia, mensajería, vigilancia, jardinería, correspondencia, impresión, mantenimiento, almacén, limpieza, transporte y otros que requieran las áreas del Colegio para su operación;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las normas de operación de los servicios generales y asesorar y vigilar permanentemente a los responsables de los mismos en los planteles sobre su aplicación;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conforme a las características del Colegio, los ajustes a las disposiciones que sobre la administración de recursos materiales se expidan por las dependencias normativas;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Evaluar los elementos del proceso operativo de los programas de trabajo del área, a fin de elevar la eficiencia administrativa y apoyar la toma de decisiones;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30727" name="Text Box 6"/>
          <p:cNvSpPr txBox="1">
            <a:spLocks noChangeArrowheads="1"/>
          </p:cNvSpPr>
          <p:nvPr/>
        </p:nvSpPr>
        <p:spPr bwMode="auto">
          <a:xfrm>
            <a:off x="4221284" y="414338"/>
            <a:ext cx="3627306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Joel Ríos Serrano</a:t>
            </a:r>
          </a:p>
        </p:txBody>
      </p:sp>
      <p:sp>
        <p:nvSpPr>
          <p:cNvPr id="30728" name="Text Box 7"/>
          <p:cNvSpPr txBox="1">
            <a:spLocks noChangeArrowheads="1"/>
          </p:cNvSpPr>
          <p:nvPr/>
        </p:nvSpPr>
        <p:spPr bwMode="auto">
          <a:xfrm>
            <a:off x="3887788" y="774700"/>
            <a:ext cx="5151437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Jefe del Departamento de Recursos</a:t>
            </a:r>
          </a:p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             Materiales y Servicios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7C25C633-8CE9-4E61-9010-6FF68C8E06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4100720D-80B3-4928-AD4F-CC3EFFB1A4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4549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401638" y="1854200"/>
            <a:ext cx="2125662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360363" y="4003675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5124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501188" y="7269163"/>
            <a:ext cx="3019425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504825" y="2286000"/>
            <a:ext cx="11304588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Establecer coordinación con la Contraloría General del Estado para la óptima operación del Sistema Estatal de Control y Evaluación;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Someter a la consideración del titular del organismo todos los asuntos relacionados con el área a su cargo y mantenerlo informado permanentemente, respecto de las funciones realizadas en los plazos y términos establecidos;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Instrumentar y programar un sistema de revisión de nóminas y expedientes de personal y financieros, así como a los planes y programas de trabajo para determinar la ejecución y aplicación eficiente de los recursos, e informar oportunamente al Director General y al Director Administrativo sobre las observaciones que detecte;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Analizar y verificar que los estados financieros estén formulados de acuerdo con las normas de información financiera aplicables;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Verificar en coordinación con el Departamento de Evaluación e Innovación, que las unidades administrativas del Colegio de Bachilleres cumplan con sus funciones asignadas, de acuerdo a los Manuales de Organización y de Procedimientos;</a:t>
            </a:r>
            <a:endParaRPr lang="es-MX" sz="1500" dirty="0">
              <a:solidFill>
                <a:srgbClr val="000000"/>
              </a:solidFill>
            </a:endParaRPr>
          </a:p>
        </p:txBody>
      </p:sp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400050" y="4446588"/>
            <a:ext cx="11696700" cy="161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Vigilar el adecuado uso e inventario actualizado de los bienes muebles e inmuebles del Colegio de Bachilleres, y establecer un sistema de control interno de resguardo;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Vigilar que se cumpla con el tabulador de sueldos;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Vigilar que la adquisición de bienes y servicios se realice dentro de la normatividad establecida y conforme a las disposiciones legales;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Programar y desarrollar la práctica de auditorias financieras y administrativas en las oficinas centrales y en los planteles escolares, debiendo integrar oportunamente los expedientes por responsabilidad administrativa en caso de detectar anomalías e incumplimiento a la Ley Número 695 de Responsabilidades de los Servidores Públicos;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Iniciar el procedimiento administrativo cuando se presente una queja o denuncia formulada en contra del personal del Colegio de Bachilleres que incurra en responsabilidades administrativas, debiendo seguir el procedimiento conforme a la Ley Número 674 de Responsabilidades de los Servidores Públicos del Estado de Guerrero;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5127" name="Text Box 6"/>
          <p:cNvSpPr txBox="1">
            <a:spLocks noChangeArrowheads="1"/>
          </p:cNvSpPr>
          <p:nvPr/>
        </p:nvSpPr>
        <p:spPr bwMode="auto">
          <a:xfrm>
            <a:off x="3384550" y="428625"/>
            <a:ext cx="50688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>
                <a:solidFill>
                  <a:srgbClr val="0033CC"/>
                </a:solidFill>
              </a:rPr>
              <a:t>Lic. Roberto F. Rodríguez Justo</a:t>
            </a:r>
          </a:p>
        </p:txBody>
      </p:sp>
      <p:sp>
        <p:nvSpPr>
          <p:cNvPr id="5128" name="Text Box 7"/>
          <p:cNvSpPr txBox="1">
            <a:spLocks noChangeArrowheads="1"/>
          </p:cNvSpPr>
          <p:nvPr/>
        </p:nvSpPr>
        <p:spPr bwMode="auto">
          <a:xfrm>
            <a:off x="3816350" y="774700"/>
            <a:ext cx="3681413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dirty="0">
                <a:solidFill>
                  <a:srgbClr val="000000"/>
                </a:solidFill>
              </a:rPr>
              <a:t>Cargo: Contralor Interno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15FCB1F4-F180-47D3-86D4-9F22D047D22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8F37A772-0639-425C-92EB-D6030399E6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696546" cy="83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/>
          <p:cNvSpPr txBox="1">
            <a:spLocks noChangeArrowheads="1"/>
          </p:cNvSpPr>
          <p:nvPr/>
        </p:nvSpPr>
        <p:spPr bwMode="auto">
          <a:xfrm>
            <a:off x="701675" y="2741613"/>
            <a:ext cx="11414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4400">
                <a:solidFill>
                  <a:srgbClr val="0033CC"/>
                </a:solidFill>
              </a:rPr>
              <a:t>Gracias por entrar al Organigrama</a:t>
            </a:r>
          </a:p>
          <a:p>
            <a:pPr algn="ctr" eaLnBrk="1" hangingPunct="1"/>
            <a:endParaRPr lang="es-MX" sz="4400">
              <a:solidFill>
                <a:srgbClr val="0033CC"/>
              </a:solidFill>
            </a:endParaRPr>
          </a:p>
          <a:p>
            <a:pPr algn="ctr" eaLnBrk="1" hangingPunct="1"/>
            <a:r>
              <a:rPr lang="es-MX" sz="4400">
                <a:solidFill>
                  <a:srgbClr val="0033CC"/>
                </a:solidFill>
              </a:rPr>
              <a:t>del </a:t>
            </a:r>
            <a:r>
              <a:rPr lang="es-MX" sz="4400">
                <a:solidFill>
                  <a:srgbClr val="FF0000"/>
                </a:solidFill>
              </a:rPr>
              <a:t>Colegio de Bachilleres del Edo. de Gro.</a:t>
            </a:r>
          </a:p>
        </p:txBody>
      </p:sp>
      <p:pic>
        <p:nvPicPr>
          <p:cNvPr id="7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8E8B05CF-2E93-4424-B100-7A08984C1A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6556" y="321831"/>
            <a:ext cx="3517005" cy="1090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DDF4CA39-71F7-46C2-8172-58FF13E8A4A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0283" y="475233"/>
            <a:ext cx="2206103" cy="1090836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3887788" y="484188"/>
            <a:ext cx="4002409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Lucía Peralta Juárez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301625" y="2016125"/>
            <a:ext cx="2125663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322263" y="4273550"/>
            <a:ext cx="3098800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6149" name="Text Box 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605963" y="7432675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6150" name="Text Box 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887788" y="839788"/>
            <a:ext cx="5400675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2000" dirty="0">
                <a:solidFill>
                  <a:srgbClr val="000000"/>
                </a:solidFill>
              </a:rPr>
              <a:t>Cargo: Directora de Planeación y Evaluación</a:t>
            </a:r>
          </a:p>
        </p:txBody>
      </p:sp>
      <p:sp>
        <p:nvSpPr>
          <p:cNvPr id="6151" name="Text Box 6"/>
          <p:cNvSpPr txBox="1">
            <a:spLocks noChangeArrowheads="1"/>
          </p:cNvSpPr>
          <p:nvPr/>
        </p:nvSpPr>
        <p:spPr bwMode="auto">
          <a:xfrm>
            <a:off x="360363" y="2574925"/>
            <a:ext cx="11088687" cy="141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Planear, organizar y presupuestar los recursos financieros de la institución;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Coordinar la planeación y programación del presupuesto anual de ingresos y egresos; establecer las normas y los lineamientos para su operación;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Asesorar y capacitar al personal del Colegio de Bachilleres para la elaboración del ante-proyecto del presupuesto;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Integrar el anteproyecto del presupuesto global y el Programa de Inversión del Colegio;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Realizar las modificaciones presupuestales derivadas de la variación de los recursos solicitados y autorizados;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Gestionar de acuerdo a las normas establecidas por las autoridades competentes, los recursos para atender el crecimiento de la matricula escolar;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Coordinar la planeación institucional del Colegio, de acuerdo con las políticas generales y los lineamientos establecidos por la Dirección General;</a:t>
            </a:r>
            <a:endParaRPr lang="es-MX" sz="1500" dirty="0">
              <a:solidFill>
                <a:srgbClr val="000000"/>
              </a:solidFill>
            </a:endParaRPr>
          </a:p>
        </p:txBody>
      </p:sp>
      <p:sp>
        <p:nvSpPr>
          <p:cNvPr id="6152" name="Text Box 7"/>
          <p:cNvSpPr txBox="1">
            <a:spLocks noChangeArrowheads="1"/>
          </p:cNvSpPr>
          <p:nvPr/>
        </p:nvSpPr>
        <p:spPr bwMode="auto">
          <a:xfrm>
            <a:off x="400050" y="4724400"/>
            <a:ext cx="10904538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Llevar a cabo la integración de los programas estratégicos de la institución en coordinación con las diversas áreas y vigilar su cumplimiento;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Promover oportunamente ante las diversas áreas del organismo, la elaboración del Programa Operativo Anual y los programas de trabajo calendarizados por cada una de las unidades administrativas;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Desarrollar los procesos para obtener la autorización y ejecución de los programas de inversión del Colegio de Bachilleres;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Establecer, desarrollar y vigilar las políticas que en materia de modernización administrativa se requieran para mayor eficiencia de las acciones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Planear, dirigir y controlar las funciones de organización y métodos administrativos, así como actualizar permanentemente y vigilar el cumplimiento de la normatividad administrativa;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Elaborar y promover las normas y lineamientos para mejorar la operación de los Planteles;</a:t>
            </a:r>
            <a:endParaRPr lang="es-MX" sz="1200">
              <a:solidFill>
                <a:schemeClr val="tx1"/>
              </a:solidFill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A59F6267-0C88-4F61-A87A-2C3126E8ED1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0429" y="485949"/>
            <a:ext cx="1578908" cy="7807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B9CE2EEB-8E0D-47E6-9044-93C075C65D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7855" y="369667"/>
            <a:ext cx="2696546" cy="83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3774467" y="484188"/>
            <a:ext cx="5605347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b="1" dirty="0">
                <a:solidFill>
                  <a:srgbClr val="0033CC"/>
                </a:solidFill>
              </a:rPr>
              <a:t>Mtro. Hubert Jesús de la Vega Ríos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301625" y="2016125"/>
            <a:ext cx="2125663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322263" y="4273550"/>
            <a:ext cx="3098800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6149" name="Text Box 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605963" y="7432675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6150" name="Text Box 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887788" y="839788"/>
            <a:ext cx="5400675" cy="75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2000" dirty="0">
                <a:solidFill>
                  <a:srgbClr val="000000"/>
                </a:solidFill>
              </a:rPr>
              <a:t>Cargo: Subdirector de Programación y Presupuesto</a:t>
            </a:r>
          </a:p>
        </p:txBody>
      </p:sp>
      <p:sp>
        <p:nvSpPr>
          <p:cNvPr id="6151" name="Text Box 6"/>
          <p:cNvSpPr txBox="1">
            <a:spLocks noChangeArrowheads="1"/>
          </p:cNvSpPr>
          <p:nvPr/>
        </p:nvSpPr>
        <p:spPr bwMode="auto">
          <a:xfrm>
            <a:off x="360363" y="2574925"/>
            <a:ext cx="11088687" cy="1427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</a:t>
            </a:r>
            <a:r>
              <a:rPr lang="es-MX" sz="1200" dirty="0">
                <a:solidFill>
                  <a:schemeClr val="tx1"/>
                </a:solidFill>
              </a:rPr>
              <a:t>Revisar las políticas de programación y </a:t>
            </a:r>
            <a:r>
              <a:rPr lang="es-MX" sz="1200" dirty="0" err="1">
                <a:solidFill>
                  <a:schemeClr val="tx1"/>
                </a:solidFill>
              </a:rPr>
              <a:t>presupuestación</a:t>
            </a:r>
            <a:r>
              <a:rPr lang="es-MX" sz="1200" dirty="0">
                <a:solidFill>
                  <a:schemeClr val="tx1"/>
                </a:solidFill>
              </a:rPr>
              <a:t> e Integrar las directrices y criterios técnicos para el proceso interno y evaluar el ejercicio presupuestal</a:t>
            </a:r>
            <a:r>
              <a:rPr lang="es-ES" sz="12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</a:t>
            </a:r>
            <a:r>
              <a:rPr lang="es-MX" sz="1200" dirty="0">
                <a:solidFill>
                  <a:schemeClr val="tx1"/>
                </a:solidFill>
              </a:rPr>
              <a:t>Formular el proyecto de presupuesto de egresos del organismo, de acuerdo a las asignaciones correspondientes y a los ingresos propios</a:t>
            </a:r>
            <a:r>
              <a:rPr lang="es-ES" sz="12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</a:t>
            </a:r>
            <a:r>
              <a:rPr lang="es-MX" sz="1200" dirty="0">
                <a:solidFill>
                  <a:schemeClr val="tx1"/>
                </a:solidFill>
              </a:rPr>
              <a:t>Difundir el presupuesto autorizado en los medios electrónicos correspondientes, de acuerdo con la Ley de Transparencia</a:t>
            </a:r>
            <a:r>
              <a:rPr lang="es-ES" sz="12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</a:t>
            </a:r>
            <a:r>
              <a:rPr lang="es-MX" sz="1200" dirty="0">
                <a:solidFill>
                  <a:schemeClr val="tx1"/>
                </a:solidFill>
              </a:rPr>
              <a:t>Elaborar y someter a la Junta Directiva a través de la Dirección de Planeación y Evaluación, el gasto en los programas y proyectos de inversión</a:t>
            </a:r>
            <a:r>
              <a:rPr lang="es-ES" sz="12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</a:t>
            </a:r>
            <a:r>
              <a:rPr lang="es-MX" sz="1200" dirty="0">
                <a:solidFill>
                  <a:schemeClr val="tx1"/>
                </a:solidFill>
              </a:rPr>
              <a:t>Vigilar de manera permanente, en coordinación con la Subdirección Financiera, el movimiento en el ejercicio presupuestal</a:t>
            </a:r>
            <a:r>
              <a:rPr lang="es-ES" sz="12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</a:t>
            </a:r>
            <a:r>
              <a:rPr lang="es-MX" sz="1200" dirty="0">
                <a:solidFill>
                  <a:schemeClr val="tx1"/>
                </a:solidFill>
              </a:rPr>
              <a:t>Coordinar la operación y actualización de la información presupuestal, de acuerdo a la asignación federal y estatal, así como de ingresos propios</a:t>
            </a:r>
            <a:r>
              <a:rPr lang="es-ES" sz="12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</a:t>
            </a:r>
            <a:r>
              <a:rPr lang="es-MX" sz="1200" dirty="0">
                <a:solidFill>
                  <a:schemeClr val="tx1"/>
                </a:solidFill>
              </a:rPr>
              <a:t>Evaluar el ejercicio presupuestal y la ejecución de las acciones programadas con base al presupuesto autorizado</a:t>
            </a:r>
            <a:r>
              <a:rPr lang="es-ES" sz="1200" dirty="0">
                <a:solidFill>
                  <a:schemeClr val="tx1"/>
                </a:solidFill>
              </a:rPr>
              <a:t>;</a:t>
            </a:r>
            <a:endParaRPr lang="es-MX" sz="1500" dirty="0">
              <a:solidFill>
                <a:srgbClr val="000000"/>
              </a:solidFill>
            </a:endParaRPr>
          </a:p>
        </p:txBody>
      </p:sp>
      <p:sp>
        <p:nvSpPr>
          <p:cNvPr id="6152" name="Text Box 7"/>
          <p:cNvSpPr txBox="1">
            <a:spLocks noChangeArrowheads="1"/>
          </p:cNvSpPr>
          <p:nvPr/>
        </p:nvSpPr>
        <p:spPr bwMode="auto">
          <a:xfrm>
            <a:off x="400050" y="4724400"/>
            <a:ext cx="10904538" cy="124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Revisar de manera constante el movimiento presupuesto que asignan la Federación y el Estado y emitir las recomendaciones para su justa ejecución;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Promover oportunamente la instrumentación del Programa Operativo Anual, basado en el Marco Lógico o de Referencia y difundirlo;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Instrumentar, promover y ejecutar el Plan de Desarrollo Institucional basado en las políticas de planeación y en los Planes de Desarrollo Nacional y Estatal;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Establecer un sistema de evaluación semestral del Plan de Desarrollo Institucional y dar seguimiento a éste en oficinas centrales y planteles;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Planear los mecanismos necesarios basados en las técnicas de control presupuestal, que alienten un eficiente ejercicio presupuestal;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Instrumentar y proponer las acciones de innovación institucional que ayuden al mejoramiento y la imagen institucional;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0A262889-B04A-4E33-8D21-CC5799EA2F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6227" y="484188"/>
            <a:ext cx="1785259" cy="882745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D74C8010-6891-420A-A60E-E1308B6AC4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4081" y="321831"/>
            <a:ext cx="2696546" cy="83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64378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601663" y="2016125"/>
            <a:ext cx="2125662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431800" y="4302125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7172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605963" y="7432675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720725" y="2501900"/>
            <a:ext cx="10013950" cy="141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Formular conjuntamente con las diversas áreas administrativas de la Dirección General, los objetivos, políticas, planes, programas y proyectos de desarrollo institucional;</a:t>
            </a:r>
            <a:endParaRPr lang="es-ES_tradnl" sz="1200">
              <a:solidFill>
                <a:schemeClr val="tx1"/>
              </a:solidFill>
            </a:endParaRP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Coordinar la elaboración y actualización del Plan Institucional de Desarrollo;</a:t>
            </a: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Establecer las bases para la elaboración de los programas de trabajo de las unidades administrativas y para los planes de mejora continua de los planteles;</a:t>
            </a: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Verificar la elaboración de los programas de trabajo específicos de las unidades administrativas de acuerdo al PID;</a:t>
            </a: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Coordinar la elaboración de los Programas Operativos Anuales;</a:t>
            </a:r>
            <a:endParaRPr lang="es-MX" sz="1500">
              <a:solidFill>
                <a:srgbClr val="000000"/>
              </a:solidFill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4171950" y="428625"/>
            <a:ext cx="5418053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Anatolio </a:t>
            </a:r>
            <a:r>
              <a:rPr lang="es-MX" b="1" dirty="0" err="1">
                <a:solidFill>
                  <a:srgbClr val="0033CC"/>
                </a:solidFill>
              </a:rPr>
              <a:t>Abundez</a:t>
            </a:r>
            <a:r>
              <a:rPr lang="es-MX" b="1" dirty="0">
                <a:solidFill>
                  <a:srgbClr val="0033CC"/>
                </a:solidFill>
              </a:rPr>
              <a:t> Domínguez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239914" y="774700"/>
            <a:ext cx="533717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Jefe del Departamento de Planeación</a:t>
            </a:r>
          </a:p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            y Programación</a:t>
            </a:r>
          </a:p>
        </p:txBody>
      </p:sp>
      <p:sp>
        <p:nvSpPr>
          <p:cNvPr id="7176" name="Text Box 12"/>
          <p:cNvSpPr txBox="1">
            <a:spLocks noChangeArrowheads="1"/>
          </p:cNvSpPr>
          <p:nvPr/>
        </p:nvSpPr>
        <p:spPr bwMode="auto">
          <a:xfrm>
            <a:off x="576263" y="4733925"/>
            <a:ext cx="10945812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286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286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286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286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- Elaborar y gestionar el Programa General de obra para mejorar la infraestructura educativa;</a:t>
            </a: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- Integrar el inventario de la infraestructura de los planteles del Colegio;</a:t>
            </a: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- Establecer las guías, manuales y reglamentos para el uso y conservación de la infraestructura educativa;</a:t>
            </a: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- Diseñar y operar el sistema de asignación de metas;</a:t>
            </a: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- Coordinar la elaboración de los Programas Operativos Anuales;</a:t>
            </a: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- Elaborar los estudios de factibilidad para la creación, oficialización o conversión de planteles;</a:t>
            </a: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- Desarrollar las acciones para atender el crecimiento de la matricula escolar;</a:t>
            </a:r>
            <a:endParaRPr lang="es-ES" sz="1200">
              <a:solidFill>
                <a:schemeClr val="tx1"/>
              </a:solidFill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6510C862-FBD5-4784-B36D-D56AA026EB1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670D25C3-2520-4072-B2C0-90BEF9F673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720725" y="1935163"/>
            <a:ext cx="2074863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22300" y="4595813"/>
            <a:ext cx="3100388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8196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712325" y="7337425"/>
            <a:ext cx="30178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720725" y="2357438"/>
            <a:ext cx="9813925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s-ES" sz="1200">
                <a:solidFill>
                  <a:schemeClr val="tx1"/>
                </a:solidFill>
              </a:rPr>
              <a:t>- Desarrollar modelos y técnicas de análisis estadísticos a fin de estudiar el comportamiento de los servicios educativos proporcionados por el Colegio para apoyar la toma de decisiones;</a:t>
            </a:r>
          </a:p>
          <a:p>
            <a:pPr algn="just" eaLnBrk="1" hangingPunct="1"/>
            <a:r>
              <a:rPr lang="es-ES" sz="1200">
                <a:solidFill>
                  <a:schemeClr val="tx1"/>
                </a:solidFill>
              </a:rPr>
              <a:t>- Proponer los lineamientos y mecanismos necesarios para la captación de la información estadística de las diferentes áreas del Colegio;</a:t>
            </a:r>
          </a:p>
          <a:p>
            <a:pPr algn="just" eaLnBrk="1" hangingPunct="1"/>
            <a:r>
              <a:rPr lang="es-ES" sz="1200">
                <a:solidFill>
                  <a:schemeClr val="tx1"/>
                </a:solidFill>
              </a:rPr>
              <a:t>- Establecer las líneas de investigación necesarias para generar las propuestas de solución que favorezcan el servicio educativo;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con las áreas especializadas los procesos de investigación que sean necesarios para la interpretación de la información estadística;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Realizar estudios comparados en materia de indicadores con instituciones estatales, nacionales e internacionales, para conocer nuestras fortalezas y debilidades en esta materia;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584200" y="5094288"/>
            <a:ext cx="1201737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Diseñar y operar el sistema integral de indicadores institucionales;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Difundir la variación de los indicadores institucionales al término de cada semestre o ciclo escolar para su análisis y consideración por parte de las áreas competentes;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Elaborar semestralmente en coordinación con todas las áreas administrativas del Colegio, la Estadística Básica de la Institución con los datos más relevantes;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Recopilar la información para el llenado de los formatos de estadística de inicio y fin de cursos y presentarlos a las autoridades educativas competentes;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8199" name="Text Box 6"/>
          <p:cNvSpPr txBox="1">
            <a:spLocks noChangeArrowheads="1"/>
          </p:cNvSpPr>
          <p:nvPr/>
        </p:nvSpPr>
        <p:spPr bwMode="auto">
          <a:xfrm>
            <a:off x="3805238" y="428625"/>
            <a:ext cx="48101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>
                <a:solidFill>
                  <a:srgbClr val="0033CC"/>
                </a:solidFill>
              </a:rPr>
              <a:t>Lic.  Maclovio López Carrasco</a:t>
            </a:r>
          </a:p>
        </p:txBody>
      </p:sp>
      <p:sp>
        <p:nvSpPr>
          <p:cNvPr id="8200" name="Text Box 7"/>
          <p:cNvSpPr txBox="1">
            <a:spLocks noChangeArrowheads="1"/>
          </p:cNvSpPr>
          <p:nvPr/>
        </p:nvSpPr>
        <p:spPr bwMode="auto">
          <a:xfrm>
            <a:off x="3825875" y="823913"/>
            <a:ext cx="531971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>
                <a:solidFill>
                  <a:srgbClr val="000000"/>
                </a:solidFill>
              </a:rPr>
              <a:t>Cargo: Jefe del Departamento de Estadística</a:t>
            </a:r>
          </a:p>
          <a:p>
            <a:pPr eaLnBrk="1" hangingPunct="1"/>
            <a:r>
              <a:rPr lang="es-MX" sz="2000">
                <a:solidFill>
                  <a:srgbClr val="000000"/>
                </a:solidFill>
              </a:rPr>
              <a:t>            e Investigación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30C99C4D-09C6-442B-9D27-022BDD7113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031852A1-D080-4057-A077-7D07BAE7D3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720725" y="1935163"/>
            <a:ext cx="2074863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722313" y="4302125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9220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712325" y="7337425"/>
            <a:ext cx="30178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720725" y="2357438"/>
            <a:ext cx="11160125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Diseñar los instrumentos para medir el desempeño de las unidades administrativas y el personal que labora en ellas, en coordinación con el - Departamento de Organización y Procesos Administrativos;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Revisar con la participación de las áreas administrativas respectivas los contenidos de los planes y programas de trabajo y gestionar ante el - Departamento de Recursos Humanos los cursos que sean necesarios para la capacitación y actualización del personal técnico y directivo;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Planear, programar, controlar y evaluar el funcionamiento de los centros de trabajo y áreas administrativas de acuerdo a los programas de trabajo calendarizados de cada una, e informar oportunamente de sus resultados a su superioridad y a la Dirección General;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Llevar a cabo la recopilación e instrumentación formal de los planes y programas anuales de trabajo calendarizados de cada una de las unidades administrativas y ponerla a la consideración del Director de Planeación y Evaluación para su evaluación correspondiente;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9222" name="Text Box 5"/>
          <p:cNvSpPr txBox="1">
            <a:spLocks noChangeArrowheads="1"/>
          </p:cNvSpPr>
          <p:nvPr/>
        </p:nvSpPr>
        <p:spPr bwMode="auto">
          <a:xfrm>
            <a:off x="584200" y="4733925"/>
            <a:ext cx="12017375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Analizar y diseñar en coordinación con el Departamento de Planeación y Programación, los métodos y normas de evaluación para los planes y programas de trabajo del Colegio, a fin de lograr direccionalidad en el cumplimiento de metas;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Concentrar y analizar los informes de actividades mensuales que le hagan llegar las unidades administrativas;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Coordinar las reuniones periódicas de evaluación que se realicen con lo distintos niveles jerárquicos de la estructura orgánica para verificar el cumplimiento de sus programas de funciones;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Elaborar los informes de ejecución del Plan Institucional de Desarrollo de acuerdo a los términos que este señale;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Analizar las dificultades para el cumplimiento de metas y proponer los medios de innovación para mejorar la eficacia;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Elaborar los informes periódicos para las sesiones de la H. Junta Directiva y de las autoridades estatales y federales que los soliciten;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9223" name="Text Box 6"/>
          <p:cNvSpPr txBox="1">
            <a:spLocks noChangeArrowheads="1"/>
          </p:cNvSpPr>
          <p:nvPr/>
        </p:nvSpPr>
        <p:spPr bwMode="auto">
          <a:xfrm>
            <a:off x="4017963" y="428625"/>
            <a:ext cx="4767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>
                <a:solidFill>
                  <a:srgbClr val="0033CC"/>
                </a:solidFill>
              </a:rPr>
              <a:t>Ing. Rodolfo Figueroa Juárez </a:t>
            </a:r>
          </a:p>
        </p:txBody>
      </p:sp>
      <p:sp>
        <p:nvSpPr>
          <p:cNvPr id="9224" name="Text Box 7"/>
          <p:cNvSpPr txBox="1">
            <a:spLocks noChangeArrowheads="1"/>
          </p:cNvSpPr>
          <p:nvPr/>
        </p:nvSpPr>
        <p:spPr bwMode="auto">
          <a:xfrm>
            <a:off x="3816350" y="774700"/>
            <a:ext cx="5322888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>
                <a:solidFill>
                  <a:srgbClr val="000000"/>
                </a:solidFill>
              </a:rPr>
              <a:t>Cargo: Jefe del Departamento de Evaluación</a:t>
            </a:r>
          </a:p>
          <a:p>
            <a:pPr eaLnBrk="1" hangingPunct="1"/>
            <a:r>
              <a:rPr lang="es-MX" sz="2000">
                <a:solidFill>
                  <a:srgbClr val="000000"/>
                </a:solidFill>
              </a:rPr>
              <a:t>            e Innovación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3D625B1A-896B-401D-81A9-E0CA1906075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C4200DBC-F2D7-4859-BBC7-C5CE22B8ABB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792163" y="1998663"/>
            <a:ext cx="207486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649288" y="4219575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10244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605963" y="7351713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504825" y="2430463"/>
            <a:ext cx="9913938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Planear, programar, controlar y evaluar el ejercicio presupuestal asignado a los centros de trabajo y áreas administrativas;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Elaborar el anteproyecto de presupuesto de egresos del Organismo por modalidad y fuente de financiamiento;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Formular e instrumentar debidamente el presupuesto anual de egresos, conforme a los objetivos, políticas, planes y programas de trabajo de las diversas unidades administrativas y los planteles escolares;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Evaluar permanentemente los resultados del ejercicio presupuestal a cargo de las unidades administrativas del Colegio y los planteles y emitir las recomendaciones procedentes para lograr la eficiencia en sus resultados;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Analizar de acuerdo con los informes presentados por el Departamento de Recursos Financieros, el comportamiento del Programa Operativo Anual, así como el ejercicio del presupuesto, a fin de proponer las medidas correctivas o modificaciones programáticas presupuestarias;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0246" name="Text Box 5"/>
          <p:cNvSpPr txBox="1">
            <a:spLocks noChangeArrowheads="1"/>
          </p:cNvSpPr>
          <p:nvPr/>
        </p:nvSpPr>
        <p:spPr bwMode="auto">
          <a:xfrm>
            <a:off x="400050" y="4591050"/>
            <a:ext cx="12017375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Integrar los Anteproyectos de Presupuesto Global y del Programa de Inversiones del Colegio, conjuntamente con las áreas administrativas;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Realizar las modificaciones presupuestales que soliciten las áreas administrativas y los Planteles del Colegio a diferentes programas y proponer la autorización de los que se estimen procedentes;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las normas generales para la elaboración de los anteproyectos de presupuesto, de conformidad con los lineamientos establecidos por la Secretaría de Finanzas y Administración, así como las que señale la Dirección General;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Instrumentar las políticas y acciones procedentes para gestionar oportunamente la obtención de recursos federales y estatales;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Propiciar los lineamientos de obtención, control, ejecución y evaluación del presupuesto autorizado y asignado;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los mecanismos de control y eficiencia en la aplicación presupuestal a cargo de las diversas áreas administrativas y los planteles escolares;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0247" name="Text Box 6"/>
          <p:cNvSpPr txBox="1">
            <a:spLocks noChangeArrowheads="1"/>
          </p:cNvSpPr>
          <p:nvPr/>
        </p:nvSpPr>
        <p:spPr bwMode="auto">
          <a:xfrm>
            <a:off x="4005974" y="428625"/>
            <a:ext cx="5067059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C.P.  Filiberto Valencia </a:t>
            </a:r>
            <a:r>
              <a:rPr lang="es-MX" b="1" dirty="0" err="1">
                <a:solidFill>
                  <a:srgbClr val="0033CC"/>
                </a:solidFill>
              </a:rPr>
              <a:t>Palomec</a:t>
            </a:r>
            <a:endParaRPr lang="es-MX" b="1" dirty="0">
              <a:solidFill>
                <a:srgbClr val="0033CC"/>
              </a:solidFill>
            </a:endParaRPr>
          </a:p>
        </p:txBody>
      </p:sp>
      <p:sp>
        <p:nvSpPr>
          <p:cNvPr id="10248" name="Text Box 7"/>
          <p:cNvSpPr txBox="1">
            <a:spLocks noChangeArrowheads="1"/>
          </p:cNvSpPr>
          <p:nvPr/>
        </p:nvSpPr>
        <p:spPr bwMode="auto">
          <a:xfrm>
            <a:off x="3744913" y="774700"/>
            <a:ext cx="5699989" cy="44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Jefe del Departamento de Presupuesto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8504022-4112-4888-B7F4-1E37BD9D1D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8AEFCF01-E578-43A0-AFFD-3EA2C80F1E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6286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5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6286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5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5301</TotalTime>
  <Words>8502</Words>
  <Application>Microsoft Office PowerPoint</Application>
  <PresentationFormat>Personalizado</PresentationFormat>
  <Paragraphs>508</Paragraphs>
  <Slides>30</Slides>
  <Notes>29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4" baseType="lpstr">
      <vt:lpstr>Arial</vt:lpstr>
      <vt:lpstr>Calibri</vt:lpstr>
      <vt:lpstr>Times New Roman</vt:lpstr>
      <vt:lpstr>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acceso</dc:creator>
  <cp:lastModifiedBy>6370</cp:lastModifiedBy>
  <cp:revision>299</cp:revision>
  <cp:lastPrinted>2011-05-17T16:56:53Z</cp:lastPrinted>
  <dcterms:created xsi:type="dcterms:W3CDTF">2010-10-27T17:35:15Z</dcterms:created>
  <dcterms:modified xsi:type="dcterms:W3CDTF">2022-04-17T17:00:55Z</dcterms:modified>
</cp:coreProperties>
</file>